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2"/>
  </p:notesMasterIdLst>
  <p:sldIdLst>
    <p:sldId id="256" r:id="rId2"/>
    <p:sldId id="450" r:id="rId3"/>
    <p:sldId id="468" r:id="rId4"/>
    <p:sldId id="464" r:id="rId5"/>
    <p:sldId id="534" r:id="rId6"/>
    <p:sldId id="533" r:id="rId7"/>
    <p:sldId id="470" r:id="rId8"/>
    <p:sldId id="472" r:id="rId9"/>
    <p:sldId id="535" r:id="rId10"/>
    <p:sldId id="474" r:id="rId11"/>
    <p:sldId id="505" r:id="rId12"/>
    <p:sldId id="506" r:id="rId13"/>
    <p:sldId id="507" r:id="rId14"/>
    <p:sldId id="508" r:id="rId15"/>
    <p:sldId id="509" r:id="rId16"/>
    <p:sldId id="510" r:id="rId17"/>
    <p:sldId id="513" r:id="rId18"/>
    <p:sldId id="511" r:id="rId19"/>
    <p:sldId id="477" r:id="rId20"/>
    <p:sldId id="514" r:id="rId21"/>
    <p:sldId id="515" r:id="rId22"/>
    <p:sldId id="516" r:id="rId23"/>
    <p:sldId id="517" r:id="rId24"/>
    <p:sldId id="518" r:id="rId25"/>
    <p:sldId id="519" r:id="rId26"/>
    <p:sldId id="520" r:id="rId27"/>
    <p:sldId id="521" r:id="rId28"/>
    <p:sldId id="522" r:id="rId29"/>
    <p:sldId id="523" r:id="rId30"/>
    <p:sldId id="524" r:id="rId31"/>
    <p:sldId id="525" r:id="rId32"/>
    <p:sldId id="527" r:id="rId33"/>
    <p:sldId id="528" r:id="rId34"/>
    <p:sldId id="529" r:id="rId35"/>
    <p:sldId id="493" r:id="rId36"/>
    <p:sldId id="494" r:id="rId37"/>
    <p:sldId id="454" r:id="rId38"/>
    <p:sldId id="530" r:id="rId39"/>
    <p:sldId id="531" r:id="rId40"/>
    <p:sldId id="532" r:id="rId41"/>
  </p:sldIdLst>
  <p:sldSz cx="9144000" cy="6858000" type="screen4x3"/>
  <p:notesSz cx="6858000" cy="9144000"/>
  <p:defaultTextStyle>
    <a:defPPr>
      <a:defRPr lang="zh-CN"/>
    </a:defPPr>
    <a:lvl1pPr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1pPr>
    <a:lvl2pPr marL="4572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2pPr>
    <a:lvl3pPr marL="9144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3pPr>
    <a:lvl4pPr marL="13716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4pPr>
    <a:lvl5pPr marL="1828800" algn="l" rtl="0" eaLnBrk="0" fontAlgn="base" hangingPunct="0">
      <a:spcBef>
        <a:spcPct val="0"/>
      </a:spcBef>
      <a:spcAft>
        <a:spcPct val="0"/>
      </a:spcAft>
      <a:defRPr sz="1600" b="1" kern="1200">
        <a:solidFill>
          <a:schemeClr val="tx1"/>
        </a:solidFill>
        <a:latin typeface="楷体" pitchFamily="49" charset="-122"/>
        <a:ea typeface="楷体" pitchFamily="49" charset="-122"/>
        <a:cs typeface="+mn-cs"/>
      </a:defRPr>
    </a:lvl5pPr>
    <a:lvl6pPr marL="2286000" algn="l" defTabSz="914400" rtl="0" eaLnBrk="1" latinLnBrk="0" hangingPunct="1">
      <a:defRPr sz="1600" b="1" kern="1200">
        <a:solidFill>
          <a:schemeClr val="tx1"/>
        </a:solidFill>
        <a:latin typeface="楷体" pitchFamily="49" charset="-122"/>
        <a:ea typeface="楷体" pitchFamily="49" charset="-122"/>
        <a:cs typeface="+mn-cs"/>
      </a:defRPr>
    </a:lvl6pPr>
    <a:lvl7pPr marL="2743200" algn="l" defTabSz="914400" rtl="0" eaLnBrk="1" latinLnBrk="0" hangingPunct="1">
      <a:defRPr sz="1600" b="1" kern="1200">
        <a:solidFill>
          <a:schemeClr val="tx1"/>
        </a:solidFill>
        <a:latin typeface="楷体" pitchFamily="49" charset="-122"/>
        <a:ea typeface="楷体" pitchFamily="49" charset="-122"/>
        <a:cs typeface="+mn-cs"/>
      </a:defRPr>
    </a:lvl7pPr>
    <a:lvl8pPr marL="3200400" algn="l" defTabSz="914400" rtl="0" eaLnBrk="1" latinLnBrk="0" hangingPunct="1">
      <a:defRPr sz="1600" b="1" kern="1200">
        <a:solidFill>
          <a:schemeClr val="tx1"/>
        </a:solidFill>
        <a:latin typeface="楷体" pitchFamily="49" charset="-122"/>
        <a:ea typeface="楷体" pitchFamily="49" charset="-122"/>
        <a:cs typeface="+mn-cs"/>
      </a:defRPr>
    </a:lvl8pPr>
    <a:lvl9pPr marL="3657600" algn="l" defTabSz="914400" rtl="0" eaLnBrk="1" latinLnBrk="0" hangingPunct="1">
      <a:defRPr sz="1600" b="1" kern="1200">
        <a:solidFill>
          <a:schemeClr val="tx1"/>
        </a:solidFill>
        <a:latin typeface="楷体" pitchFamily="49" charset="-122"/>
        <a:ea typeface="楷体"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CCCCFF"/>
    <a:srgbClr val="FFFF89"/>
    <a:srgbClr val="FF0000"/>
    <a:srgbClr val="A5032D"/>
    <a:srgbClr val="BE270E"/>
    <a:srgbClr val="CCCC00"/>
    <a:srgbClr val="CC99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65587" autoAdjust="0"/>
  </p:normalViewPr>
  <p:slideViewPr>
    <p:cSldViewPr>
      <p:cViewPr varScale="1">
        <p:scale>
          <a:sx n="45" d="100"/>
          <a:sy n="45" d="100"/>
        </p:scale>
        <p:origin x="-2094" y="-96"/>
      </p:cViewPr>
      <p:guideLst>
        <p:guide orient="horz" pos="2160"/>
        <p:guide pos="2852"/>
      </p:guideLst>
    </p:cSldViewPr>
  </p:slideViewPr>
  <p:notesTextViewPr>
    <p:cViewPr>
      <p:scale>
        <a:sx n="100" d="100"/>
        <a:sy n="100" d="100"/>
      </p:scale>
      <p:origin x="0" y="0"/>
    </p:cViewPr>
  </p:notesTextViewPr>
  <p:gridSpacing cx="78027213" cy="7802721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ea typeface="宋体" pitchFamily="2" charset="-122"/>
                <a:cs typeface="楷体"/>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ea typeface="宋体" pitchFamily="2" charset="-122"/>
                <a:cs typeface="楷体"/>
              </a:defRPr>
            </a:lvl1pPr>
          </a:lstStyle>
          <a:p>
            <a:pPr>
              <a:defRPr/>
            </a:pPr>
            <a:endParaRPr lang="en-US" altLang="zh-CN"/>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ea typeface="宋体" pitchFamily="2" charset="-122"/>
                <a:cs typeface="楷体"/>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charset="0"/>
                <a:ea typeface="宋体" charset="-122"/>
              </a:defRPr>
            </a:lvl1pPr>
          </a:lstStyle>
          <a:p>
            <a:fld id="{287CCF68-D40B-4599-926A-7A0EC2D9742D}"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dirty="0" err="1" smtClean="0">
                <a:latin typeface="宋体" charset="-122"/>
              </a:rPr>
              <a:t>Lua</a:t>
            </a:r>
            <a:r>
              <a:rPr lang="zh-CN" altLang="en-US" b="0" dirty="0" smtClean="0">
                <a:latin typeface="宋体" charset="-122"/>
              </a:rPr>
              <a:t>表达顺序完成的序列逻辑并且可能是多帧执行的，非常不直观</a:t>
            </a:r>
            <a:endParaRPr lang="en-US" altLang="zh-CN" b="0" dirty="0" smtClean="0">
              <a:latin typeface="宋体" charset="-122"/>
            </a:endParaRPr>
          </a:p>
          <a:p>
            <a:r>
              <a:rPr lang="zh-CN" altLang="en-US" b="0" dirty="0" smtClean="0">
                <a:latin typeface="宋体" charset="-122"/>
              </a:rPr>
              <a:t>远程调试，查看运行状态，单步执行</a:t>
            </a:r>
            <a:endParaRPr lang="en-US" altLang="zh-CN" b="0" dirty="0" smtClean="0">
              <a:latin typeface="宋体" charset="-122"/>
            </a:endParaRPr>
          </a:p>
          <a:p>
            <a:r>
              <a:rPr lang="zh-CN" altLang="en-US" b="0" dirty="0" smtClean="0">
                <a:latin typeface="宋体" charset="-122"/>
              </a:rPr>
              <a:t>组件克服逻辑</a:t>
            </a:r>
            <a:r>
              <a:rPr lang="en-US" altLang="zh-CN" b="0" smtClean="0">
                <a:latin typeface="宋体" charset="-122"/>
              </a:rPr>
              <a:t>bug</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0" dirty="0" smtClean="0">
                <a:latin typeface="宋体" charset="-122"/>
              </a:rPr>
              <a:t>简单的一个流程控制逻辑</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0" dirty="0" smtClean="0">
                <a:latin typeface="宋体" charset="-122"/>
              </a:rPr>
              <a:t>用闪光弹导致地上毒花开放逻辑距离</a:t>
            </a:r>
            <a:endParaRPr lang="en-US" altLang="zh-CN" b="0" dirty="0" smtClean="0">
              <a:latin typeface="宋体" charset="-122"/>
            </a:endParaRPr>
          </a:p>
          <a:p>
            <a:r>
              <a:rPr lang="en-US" altLang="zh-CN" b="0" dirty="0" smtClean="0">
                <a:latin typeface="宋体" charset="-122"/>
              </a:rPr>
              <a:t>LUA</a:t>
            </a:r>
            <a:r>
              <a:rPr lang="zh-CN" altLang="en-US" b="0" dirty="0" smtClean="0">
                <a:latin typeface="宋体" charset="-122"/>
              </a:rPr>
              <a:t>初始化创建受击代理体和</a:t>
            </a:r>
            <a:r>
              <a:rPr lang="en-US" altLang="zh-CN" b="0" dirty="0" err="1" smtClean="0">
                <a:latin typeface="宋体" charset="-122"/>
              </a:rPr>
              <a:t>BuffArea</a:t>
            </a:r>
            <a:endParaRPr lang="en-US" altLang="zh-CN" b="0" dirty="0" smtClean="0">
              <a:latin typeface="宋体" charset="-122"/>
            </a:endParaRPr>
          </a:p>
          <a:p>
            <a:r>
              <a:rPr lang="zh-CN" altLang="en-US" b="0" dirty="0" smtClean="0">
                <a:latin typeface="宋体" charset="-122"/>
              </a:rPr>
              <a:t>碰撞检测产生的伤害时间从组件到</a:t>
            </a:r>
            <a:r>
              <a:rPr lang="en-US" altLang="zh-CN" b="0" dirty="0" smtClean="0">
                <a:latin typeface="宋体" charset="-122"/>
              </a:rPr>
              <a:t>LUA</a:t>
            </a:r>
          </a:p>
          <a:p>
            <a:r>
              <a:rPr lang="en-US" altLang="zh-CN" b="0" dirty="0" smtClean="0">
                <a:latin typeface="宋体" charset="-122"/>
              </a:rPr>
              <a:t>LUA</a:t>
            </a:r>
            <a:r>
              <a:rPr lang="zh-CN" altLang="en-US" b="0" dirty="0" smtClean="0">
                <a:latin typeface="宋体" charset="-122"/>
              </a:rPr>
              <a:t>传递给</a:t>
            </a:r>
            <a:r>
              <a:rPr lang="en-US" altLang="zh-CN" b="0" dirty="0" smtClean="0">
                <a:latin typeface="宋体" charset="-122"/>
              </a:rPr>
              <a:t>BT</a:t>
            </a:r>
          </a:p>
          <a:p>
            <a:r>
              <a:rPr lang="en-US" altLang="zh-CN" b="0" dirty="0" smtClean="0">
                <a:latin typeface="宋体" charset="-122"/>
              </a:rPr>
              <a:t>BT</a:t>
            </a:r>
            <a:r>
              <a:rPr lang="zh-CN" altLang="en-US" b="0" dirty="0" smtClean="0">
                <a:latin typeface="宋体" charset="-122"/>
              </a:rPr>
              <a:t>处理结果打开</a:t>
            </a:r>
            <a:r>
              <a:rPr lang="en-US" altLang="zh-CN" b="0" dirty="0" err="1" smtClean="0">
                <a:latin typeface="宋体" charset="-122"/>
              </a:rPr>
              <a:t>BuffArea</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0" dirty="0" smtClean="0">
                <a:latin typeface="宋体" charset="-122"/>
              </a:rPr>
              <a:t>直接同步行为</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0" dirty="0" smtClean="0">
                <a:latin typeface="宋体" charset="-122"/>
              </a:rPr>
              <a:t>需要依靠属性和状态来同步行为</a:t>
            </a:r>
            <a:endParaRPr lang="en-US" altLang="zh-CN" b="0" dirty="0" smtClean="0">
              <a:latin typeface="宋体" charset="-122"/>
            </a:endParaRPr>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zh-CN" altLang="en-US" dirty="0" smtClean="0">
                <a:latin typeface="宋体" charset="-122"/>
              </a:rPr>
              <a:t>场景物件的同步逻辑优化</a:t>
            </a:r>
            <a:endParaRPr lang="en-US" altLang="zh-CN" dirty="0" smtClean="0">
              <a:latin typeface="宋体" charset="-122"/>
            </a:endParaRPr>
          </a:p>
          <a:p>
            <a:pPr lvl="1" eaLnBrk="1" hangingPunct="1"/>
            <a:r>
              <a:rPr lang="zh-CN" altLang="en-US" dirty="0" smtClean="0">
                <a:latin typeface="宋体" charset="-122"/>
              </a:rPr>
              <a:t>花的闪光 盛开逻辑</a:t>
            </a:r>
            <a:endParaRPr lang="en-US" altLang="zh-CN" dirty="0" smtClean="0">
              <a:latin typeface="宋体" charset="-122"/>
            </a:endParaRPr>
          </a:p>
          <a:p>
            <a:pPr lvl="1" eaLnBrk="1" hangingPunct="1"/>
            <a:r>
              <a:rPr lang="zh-CN" altLang="en-US" b="0" dirty="0" smtClean="0">
                <a:latin typeface="宋体" charset="-122"/>
              </a:rPr>
              <a:t>如何处理上线后逻辑又执行一次的问题？瞬间生效的无问题</a:t>
            </a:r>
            <a:endParaRPr lang="en-US" altLang="zh-CN" b="0" dirty="0" smtClean="0">
              <a:latin typeface="宋体" charset="-122"/>
            </a:endParaRPr>
          </a:p>
          <a:p>
            <a:pPr lvl="1" eaLnBrk="1" hangingPunct="1"/>
            <a:r>
              <a:rPr lang="en-US" altLang="zh-CN" b="0" dirty="0" smtClean="0">
                <a:latin typeface="宋体" charset="-122"/>
              </a:rPr>
              <a:t>1.</a:t>
            </a:r>
            <a:r>
              <a:rPr lang="zh-CN" altLang="en-US" b="0" dirty="0" smtClean="0">
                <a:latin typeface="宋体" charset="-122"/>
              </a:rPr>
              <a:t>状态机做复杂些，分为正常，变色中，变色完成三个状态</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单独写上线恢复逻辑</a:t>
            </a:r>
            <a:endParaRPr lang="en-US" altLang="zh-CN" b="0" dirty="0" smtClean="0">
              <a:latin typeface="宋体" charset="-122"/>
            </a:endParaRPr>
          </a:p>
          <a:p>
            <a:pPr lvl="1" eaLnBrk="1" hangingPunct="1"/>
            <a:r>
              <a:rPr lang="zh-CN" altLang="en-US" b="0" dirty="0" smtClean="0">
                <a:latin typeface="宋体" charset="-122"/>
              </a:rPr>
              <a:t>再次盛开逻辑</a:t>
            </a:r>
            <a:endParaRPr lang="en-US" altLang="zh-CN" b="0" dirty="0" smtClean="0">
              <a:latin typeface="宋体" charset="-122"/>
            </a:endParaRPr>
          </a:p>
          <a:p>
            <a:pPr lvl="1" eaLnBrk="1" hangingPunct="1"/>
            <a:r>
              <a:rPr lang="en-US" altLang="zh-CN" b="0" dirty="0" smtClean="0">
                <a:latin typeface="宋体" charset="-122"/>
              </a:rPr>
              <a:t>2.</a:t>
            </a:r>
            <a:r>
              <a:rPr lang="zh-CN" altLang="en-US" b="0" dirty="0" smtClean="0">
                <a:latin typeface="宋体" charset="-122"/>
              </a:rPr>
              <a:t>制作行为的加速版本</a:t>
            </a:r>
            <a:endParaRPr lang="en-US" altLang="zh-CN" b="0" dirty="0" smtClean="0">
              <a:latin typeface="宋体" charset="-122"/>
            </a:endParaRPr>
          </a:p>
          <a:p>
            <a:r>
              <a:rPr lang="en-US" altLang="zh-CN" baseline="0" dirty="0" smtClean="0"/>
              <a:t>       </a:t>
            </a:r>
            <a:r>
              <a:rPr lang="zh-CN" altLang="en-US" baseline="0" dirty="0" smtClean="0"/>
              <a:t>基本实现像单机一样做逻辑，通过在行为触发的检测发起者可以对制作者提供意见，比如行为是多帧的，但是是在</a:t>
            </a:r>
            <a:r>
              <a:rPr lang="en-US" altLang="zh-CN" baseline="0" dirty="0" smtClean="0"/>
              <a:t>BT</a:t>
            </a:r>
            <a:r>
              <a:rPr lang="zh-CN" altLang="en-US" baseline="0" dirty="0" smtClean="0"/>
              <a:t>或者</a:t>
            </a:r>
            <a:r>
              <a:rPr lang="en-US" altLang="zh-CN" baseline="0" dirty="0" smtClean="0"/>
              <a:t>FG</a:t>
            </a:r>
            <a:r>
              <a:rPr lang="zh-CN" altLang="en-US" baseline="0" dirty="0" smtClean="0"/>
              <a:t>里直接触发的，会有提示</a:t>
            </a:r>
            <a:endParaRPr lang="en-US" altLang="zh-CN" baseline="0" dirty="0" smtClean="0"/>
          </a:p>
          <a:p>
            <a:r>
              <a:rPr lang="en-US" altLang="zh-CN" baseline="0" dirty="0" smtClean="0"/>
              <a:t>       </a:t>
            </a:r>
            <a:r>
              <a:rPr lang="zh-CN" altLang="en-US" baseline="0" dirty="0" smtClean="0"/>
              <a:t>缺点：如果服务器路基正在进行中，有一点小瑕疵</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b="0" dirty="0" smtClean="0">
                <a:latin typeface="微软雅黑" pitchFamily="34" charset="-122"/>
                <a:ea typeface="微软雅黑" pitchFamily="34" charset="-122"/>
              </a:rPr>
              <a:t>系统迭代导致关卡数据返工问题</a:t>
            </a:r>
            <a:endParaRPr lang="en-US" altLang="zh-CN" b="0" dirty="0" smtClean="0">
              <a:latin typeface="微软雅黑" pitchFamily="34" charset="-122"/>
              <a:ea typeface="微软雅黑" pitchFamily="34" charset="-122"/>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b="0" dirty="0" smtClean="0">
                <a:latin typeface="微软雅黑" pitchFamily="34" charset="-122"/>
                <a:ea typeface="微软雅黑" pitchFamily="34" charset="-122"/>
              </a:rPr>
              <a:t>数据冗余严重</a:t>
            </a:r>
            <a:endParaRPr lang="en-US" altLang="zh-CN" b="0" dirty="0" smtClean="0">
              <a:latin typeface="微软雅黑" pitchFamily="34" charset="-122"/>
              <a:ea typeface="微软雅黑" pitchFamily="34" charset="-122"/>
            </a:endParaRPr>
          </a:p>
          <a:p>
            <a:endParaRPr lang="en-US" altLang="zh-CN" baseline="0" dirty="0" smtClean="0"/>
          </a:p>
          <a:p>
            <a:r>
              <a:rPr lang="zh-CN" altLang="en-US" baseline="0" dirty="0" smtClean="0"/>
              <a:t>每次有默认属性值修改，都会导致</a:t>
            </a:r>
            <a:r>
              <a:rPr lang="en-US" altLang="zh-CN" baseline="0" dirty="0" smtClean="0"/>
              <a:t>LD</a:t>
            </a:r>
            <a:r>
              <a:rPr lang="zh-CN" altLang="en-US" baseline="0" dirty="0" smtClean="0"/>
              <a:t>的返工</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配置数据外置</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静态属性内存共享</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动态属性独占，</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editor</a:t>
            </a:r>
            <a:r>
              <a:rPr lang="zh-CN" altLang="en-US" b="0" dirty="0" smtClean="0">
                <a:latin typeface="微软雅黑" pitchFamily="34" charset="-122"/>
                <a:ea typeface="微软雅黑" pitchFamily="34" charset="-122"/>
              </a:rPr>
              <a:t>修改后自动重新创建</a:t>
            </a:r>
            <a:endParaRPr lang="en-US" altLang="zh-CN" b="0" dirty="0" smtClean="0">
              <a:latin typeface="微软雅黑" pitchFamily="34" charset="-122"/>
              <a:ea typeface="微软雅黑" pitchFamily="34" charset="-122"/>
            </a:endParaRPr>
          </a:p>
          <a:p>
            <a:endParaRPr lang="en-US" altLang="zh-CN" baseline="0" dirty="0" smtClean="0"/>
          </a:p>
          <a:p>
            <a:r>
              <a:rPr lang="en-US" altLang="zh-CN" baseline="0" dirty="0" smtClean="0"/>
              <a:t>LD</a:t>
            </a:r>
            <a:r>
              <a:rPr lang="zh-CN" altLang="en-US" baseline="0" dirty="0" smtClean="0"/>
              <a:t>只需要参与一次编辑和摆放之后，不需要再参与迭代过程</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配置数据外置</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静态属性内存共享</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动态属性独占，同步</a:t>
            </a:r>
            <a:endParaRPr lang="en-US" altLang="zh-CN" b="0" dirty="0" smtClean="0">
              <a:latin typeface="微软雅黑" pitchFamily="34" charset="-122"/>
              <a:ea typeface="微软雅黑" pitchFamily="34" charset="-122"/>
            </a:endParaRPr>
          </a:p>
          <a:p>
            <a:endParaRPr lang="en-US" altLang="zh-CN" baseline="0" dirty="0" smtClean="0"/>
          </a:p>
          <a:p>
            <a:r>
              <a:rPr lang="en-US" altLang="zh-CN" baseline="0" dirty="0" smtClean="0"/>
              <a:t>LD</a:t>
            </a:r>
            <a:r>
              <a:rPr lang="zh-CN" altLang="en-US" baseline="0" dirty="0" smtClean="0"/>
              <a:t>只需要参与一次编辑和摆放之后，不需要再参与迭代过程</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水面控制逻辑，水面物理化后会直接与</a:t>
            </a:r>
            <a:r>
              <a:rPr lang="en-US" altLang="zh-CN" baseline="0" dirty="0" smtClean="0"/>
              <a:t>physics area</a:t>
            </a:r>
            <a:r>
              <a:rPr lang="zh-CN" altLang="en-US" baseline="0" dirty="0" smtClean="0"/>
              <a:t>交互，</a:t>
            </a:r>
            <a:r>
              <a:rPr lang="en-US" altLang="zh-CN" baseline="0" dirty="0" smtClean="0"/>
              <a:t>ray cast</a:t>
            </a:r>
            <a:r>
              <a:rPr lang="zh-CN" altLang="en-US" baseline="0" dirty="0" smtClean="0"/>
              <a:t>有</a:t>
            </a:r>
            <a:r>
              <a:rPr lang="en-US" altLang="zh-CN" baseline="0" dirty="0" smtClean="0"/>
              <a:t>bug</a:t>
            </a:r>
            <a:r>
              <a:rPr lang="zh-CN" altLang="en-US" baseline="0" dirty="0" smtClean="0"/>
              <a:t>，有时候会找不到水</a:t>
            </a:r>
            <a:endParaRPr lang="en-US" altLang="zh-CN" baseline="0" dirty="0" smtClean="0"/>
          </a:p>
          <a:p>
            <a:r>
              <a:rPr lang="zh-CN" altLang="en-US" baseline="0" dirty="0" smtClean="0"/>
              <a:t>自己加了一个物理模块现成安全的函数遍历</a:t>
            </a:r>
            <a:r>
              <a:rPr lang="en-US" altLang="zh-CN" baseline="0" dirty="0" smtClean="0"/>
              <a:t>physics area</a:t>
            </a:r>
            <a:r>
              <a:rPr lang="zh-CN" altLang="en-US" baseline="0" dirty="0" smtClean="0"/>
              <a:t>的功能，然后找到</a:t>
            </a:r>
            <a:r>
              <a:rPr lang="en-US" altLang="zh-CN" baseline="0" dirty="0" smtClean="0"/>
              <a:t>water render node</a:t>
            </a:r>
            <a:r>
              <a:rPr lang="zh-CN" altLang="en-US" baseline="0" dirty="0" smtClean="0"/>
              <a:t>得到顶点数据用射线检测法判定是否在</a:t>
            </a:r>
            <a:r>
              <a:rPr lang="en-US" altLang="zh-CN" baseline="0" dirty="0" smtClean="0"/>
              <a:t>area</a:t>
            </a:r>
            <a:r>
              <a:rPr lang="zh-CN" altLang="en-US" baseline="0" dirty="0" smtClean="0"/>
              <a:t>内，然后与物件关联</a:t>
            </a:r>
            <a:endParaRPr lang="en-US" altLang="zh-CN" baseline="0" dirty="0" smtClean="0"/>
          </a:p>
          <a:p>
            <a:r>
              <a:rPr lang="zh-CN" altLang="en-US" baseline="0" dirty="0" smtClean="0"/>
              <a:t>植被本来是美术刷出来的，扩展渲染引擎接口可以在逻辑层创建和修改</a:t>
            </a:r>
            <a:r>
              <a:rPr lang="en-US" altLang="zh-CN" baseline="0" dirty="0" smtClean="0"/>
              <a:t>vegetation</a:t>
            </a:r>
            <a:r>
              <a:rPr lang="zh-CN" altLang="en-US" baseline="0" dirty="0" smtClean="0"/>
              <a:t>，既可以享受渲染合并的高效，也可以附加逻辑</a:t>
            </a:r>
            <a:endParaRPr lang="en-US" altLang="zh-CN" baseline="0" dirty="0" smtClean="0"/>
          </a:p>
          <a:p>
            <a:r>
              <a:rPr lang="zh-CN" altLang="en-US" baseline="0" dirty="0" smtClean="0"/>
              <a:t>解决植被物件绑定多个物理代理体导致</a:t>
            </a:r>
            <a:r>
              <a:rPr lang="en-US" altLang="zh-CN" baseline="0" dirty="0" smtClean="0"/>
              <a:t>touch bending</a:t>
            </a:r>
            <a:r>
              <a:rPr lang="zh-CN" altLang="en-US" baseline="0" dirty="0" smtClean="0"/>
              <a:t>异常问题，开发植被系统的单轴缩放功能，水面的顶点修改，</a:t>
            </a:r>
            <a:r>
              <a:rPr lang="en-US" altLang="zh-CN" baseline="0" dirty="0" smtClean="0"/>
              <a:t>vegetation</a:t>
            </a:r>
            <a:r>
              <a:rPr lang="zh-CN" altLang="en-US" baseline="0" dirty="0" smtClean="0"/>
              <a:t>缩放过程中关掉物理化</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19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6148" name="灯片编号占位符 3"/>
          <p:cNvSpPr>
            <a:spLocks noGrp="1"/>
          </p:cNvSpPr>
          <p:nvPr>
            <p:ph type="sldNum" sz="quarter" idx="5"/>
          </p:nvPr>
        </p:nvSpPr>
        <p:spPr>
          <a:noFill/>
        </p:spPr>
        <p:txBody>
          <a:bodyPr/>
          <a:lstStyle/>
          <a:p>
            <a:fld id="{099C1776-6F55-4DC4-B6DA-4097D7BE4D41}" type="slidenum">
              <a:rPr lang="zh-CN" altLang="en-US"/>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zh-CN" altLang="en-US" baseline="0" dirty="0" smtClean="0"/>
              <a:t>水面的</a:t>
            </a:r>
            <a:r>
              <a:rPr lang="en-US" altLang="zh-CN" baseline="0" dirty="0" smtClean="0"/>
              <a:t>fog color</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aseline="0" dirty="0" smtClean="0"/>
              <a:t>Color</a:t>
            </a:r>
            <a:r>
              <a:rPr lang="zh-CN" altLang="en-US" baseline="0" dirty="0" smtClean="0"/>
              <a:t>和</a:t>
            </a:r>
            <a:r>
              <a:rPr lang="en-US" altLang="zh-CN" baseline="0" dirty="0" smtClean="0"/>
              <a:t>decal</a:t>
            </a:r>
            <a:r>
              <a:rPr lang="zh-CN" altLang="en-US" baseline="0" dirty="0" smtClean="0"/>
              <a:t>特效</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smtClean="0"/>
              <a:t>Ray cast</a:t>
            </a:r>
            <a:r>
              <a:rPr lang="zh-CN" altLang="en-US" baseline="0" dirty="0" smtClean="0"/>
              <a:t>不稳定，偶尔失效，不能接受</a:t>
            </a:r>
            <a:endParaRPr lang="en-US" altLang="zh-CN" baseline="0" dirty="0" smtClean="0"/>
          </a:p>
          <a:p>
            <a:r>
              <a:rPr lang="zh-CN" altLang="en-US" baseline="0" dirty="0" smtClean="0"/>
              <a:t>难在</a:t>
            </a:r>
            <a:r>
              <a:rPr lang="en-US" altLang="zh-CN" baseline="0" dirty="0" smtClean="0"/>
              <a:t>game play</a:t>
            </a:r>
            <a:r>
              <a:rPr lang="zh-CN" altLang="en-US" baseline="0" dirty="0" smtClean="0"/>
              <a:t>层无法直接找到控制的水的渲染对象</a:t>
            </a:r>
            <a:endParaRPr lang="en-US" altLang="zh-CN" baseline="0" dirty="0" smtClean="0"/>
          </a:p>
          <a:p>
            <a:r>
              <a:rPr lang="zh-CN" altLang="en-US" baseline="0" dirty="0" smtClean="0"/>
              <a:t>加载关卡创建的时候没有通过</a:t>
            </a:r>
            <a:r>
              <a:rPr lang="en-US" altLang="zh-CN" baseline="0" dirty="0" smtClean="0"/>
              <a:t>game play</a:t>
            </a:r>
            <a:r>
              <a:rPr lang="zh-CN" altLang="en-US" baseline="0" dirty="0" smtClean="0"/>
              <a:t>，</a:t>
            </a:r>
            <a:r>
              <a:rPr lang="en-US" altLang="zh-CN" baseline="0" dirty="0" smtClean="0"/>
              <a:t>level system</a:t>
            </a:r>
            <a:r>
              <a:rPr lang="zh-CN" altLang="en-US" baseline="0" dirty="0" smtClean="0"/>
              <a:t>直接把</a:t>
            </a:r>
            <a:r>
              <a:rPr lang="en-US" altLang="zh-CN" baseline="0" dirty="0" smtClean="0"/>
              <a:t>xml</a:t>
            </a:r>
            <a:r>
              <a:rPr lang="zh-CN" altLang="en-US" baseline="0" dirty="0" smtClean="0"/>
              <a:t>丢给</a:t>
            </a:r>
            <a:r>
              <a:rPr lang="en-US" altLang="zh-CN" baseline="0" dirty="0" smtClean="0"/>
              <a:t>render system</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通过在物理系统添加现成安全的接口导出所有的水的物理代理体，通过</a:t>
            </a:r>
            <a:r>
              <a:rPr lang="en-US" altLang="zh-CN" baseline="0" dirty="0" smtClean="0"/>
              <a:t>user data</a:t>
            </a:r>
            <a:r>
              <a:rPr lang="zh-CN" altLang="en-US" baseline="0" dirty="0" smtClean="0"/>
              <a:t>找到水的渲染对象</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aseline="0" dirty="0" smtClean="0"/>
              <a:t>确认物件摆放在哪个水里</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smtClean="0"/>
              <a:t>Entity</a:t>
            </a:r>
            <a:r>
              <a:rPr lang="zh-CN" altLang="en-US" baseline="0" dirty="0" smtClean="0"/>
              <a:t>与</a:t>
            </a:r>
            <a:r>
              <a:rPr lang="en-US" altLang="zh-CN" baseline="0" dirty="0" smtClean="0"/>
              <a:t>Render Node</a:t>
            </a:r>
            <a:r>
              <a:rPr lang="zh-CN" altLang="en-US" baseline="0" dirty="0" smtClean="0"/>
              <a:t>绑定</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植被的随风摆动和角色进入形变</a:t>
            </a:r>
            <a:endParaRPr lang="en-US" altLang="zh-CN" baseline="0" dirty="0" smtClean="0"/>
          </a:p>
          <a:p>
            <a:r>
              <a:rPr lang="zh-CN" altLang="en-US" baseline="0" dirty="0" smtClean="0"/>
              <a:t>渲染模块添加创建和操作</a:t>
            </a:r>
            <a:r>
              <a:rPr lang="en-US" altLang="zh-CN" baseline="0" dirty="0" smtClean="0"/>
              <a:t>Vegetation</a:t>
            </a:r>
            <a:r>
              <a:rPr lang="zh-CN" altLang="en-US" baseline="0" dirty="0" smtClean="0"/>
              <a:t>的接口给植被组件</a:t>
            </a:r>
            <a:endParaRPr lang="en-US" altLang="zh-CN" baseline="0" dirty="0" smtClean="0"/>
          </a:p>
          <a:p>
            <a:r>
              <a:rPr lang="en-US" altLang="zh-CN" baseline="0" dirty="0" smtClean="0"/>
              <a:t>Group ID</a:t>
            </a:r>
            <a:r>
              <a:rPr lang="zh-CN" altLang="en-US" baseline="0" dirty="0" smtClean="0"/>
              <a:t>加</a:t>
            </a:r>
            <a:r>
              <a:rPr lang="en-US" altLang="zh-CN" baseline="0" dirty="0" smtClean="0"/>
              <a:t>bending value</a:t>
            </a:r>
            <a:r>
              <a:rPr lang="zh-CN" altLang="en-US" baseline="0" dirty="0" smtClean="0"/>
              <a:t>相同可以进行渲染合并</a:t>
            </a:r>
            <a:endParaRPr lang="en-US" altLang="zh-CN" baseline="0" dirty="0" smtClean="0"/>
          </a:p>
          <a:p>
            <a:r>
              <a:rPr lang="zh-CN" altLang="en-US" baseline="0" dirty="0" smtClean="0"/>
              <a:t>需要把文件名转换成关卡的</a:t>
            </a:r>
            <a:r>
              <a:rPr lang="en-US" altLang="zh-CN" baseline="0" dirty="0" smtClean="0"/>
              <a:t>group ID</a:t>
            </a:r>
          </a:p>
          <a:p>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29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角色还没有碰到植被，</a:t>
            </a:r>
            <a:endParaRPr lang="en-US" altLang="zh-CN" baseline="0" dirty="0" smtClean="0"/>
          </a:p>
          <a:p>
            <a:r>
              <a:rPr lang="zh-CN" altLang="en-US" baseline="0" dirty="0" smtClean="0"/>
              <a:t>植被功能做成组件</a:t>
            </a:r>
            <a:endParaRPr lang="en-US" altLang="zh-CN" baseline="0" dirty="0" smtClean="0"/>
          </a:p>
          <a:p>
            <a:r>
              <a:rPr lang="zh-CN" altLang="en-US" baseline="0" dirty="0" smtClean="0"/>
              <a:t>受击代理体组件</a:t>
            </a:r>
            <a:endParaRPr lang="en-US" altLang="zh-CN" baseline="0" dirty="0" smtClean="0"/>
          </a:p>
          <a:p>
            <a:r>
              <a:rPr lang="zh-CN" altLang="en-US" baseline="0" dirty="0" smtClean="0"/>
              <a:t>受击代理体会引起</a:t>
            </a:r>
            <a:r>
              <a:rPr lang="en-US" altLang="zh-CN" baseline="0" dirty="0" smtClean="0"/>
              <a:t>vegetation</a:t>
            </a:r>
            <a:r>
              <a:rPr lang="zh-CN" altLang="en-US" baseline="0" dirty="0" smtClean="0"/>
              <a:t>异常</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通过胶囊体计算</a:t>
            </a:r>
            <a:endParaRPr lang="en-US" altLang="zh-CN" baseline="0" dirty="0" smtClean="0"/>
          </a:p>
          <a:p>
            <a:r>
              <a:rPr lang="zh-CN" altLang="en-US" baseline="0" dirty="0" smtClean="0"/>
              <a:t>还可以模拟人把植物踩在脚下的效果</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物理化的过程复杂</a:t>
            </a:r>
            <a:endParaRPr lang="en-US" altLang="zh-CN" baseline="0" dirty="0" smtClean="0"/>
          </a:p>
          <a:p>
            <a:r>
              <a:rPr lang="en-US" altLang="zh-CN" baseline="0" dirty="0" smtClean="0"/>
              <a:t>Area</a:t>
            </a:r>
            <a:r>
              <a:rPr lang="zh-CN" altLang="en-US" baseline="0" dirty="0" smtClean="0"/>
              <a:t>要进行顶点插值，线段化，计算线段的</a:t>
            </a:r>
            <a:r>
              <a:rPr lang="en-US" altLang="zh-CN" baseline="0" dirty="0" smtClean="0"/>
              <a:t>AABB</a:t>
            </a:r>
            <a:r>
              <a:rPr lang="zh-CN" altLang="en-US" baseline="0" dirty="0" smtClean="0"/>
              <a:t>（方便计算相交</a:t>
            </a:r>
            <a:r>
              <a:rPr lang="en-US" altLang="zh-CN" baseline="0" dirty="0" smtClean="0"/>
              <a:t>)</a:t>
            </a:r>
          </a:p>
          <a:p>
            <a:r>
              <a:rPr lang="zh-CN" altLang="en-US" baseline="0" dirty="0" smtClean="0"/>
              <a:t>每帧计算得不偿失</a:t>
            </a:r>
            <a:endParaRPr lang="en-US" altLang="zh-CN" baseline="0" dirty="0" smtClean="0"/>
          </a:p>
          <a:p>
            <a:r>
              <a:rPr lang="zh-CN" altLang="en-US" baseline="0" dirty="0" smtClean="0"/>
              <a:t>缺点：下降过程中，水面不见了，但是角色的</a:t>
            </a:r>
            <a:r>
              <a:rPr lang="en-US" altLang="zh-CN" baseline="0" dirty="0" smtClean="0"/>
              <a:t>step effect</a:t>
            </a:r>
            <a:r>
              <a:rPr lang="zh-CN" altLang="en-US" baseline="0" dirty="0" smtClean="0"/>
              <a:t>依然是水花</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32</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得到的效果就是，</a:t>
            </a:r>
            <a:r>
              <a:rPr lang="en-US" altLang="zh-CN" baseline="0" dirty="0" smtClean="0"/>
              <a:t>detail bending </a:t>
            </a:r>
            <a:r>
              <a:rPr lang="zh-CN" altLang="en-US" baseline="0" dirty="0" smtClean="0"/>
              <a:t>是在</a:t>
            </a:r>
            <a:r>
              <a:rPr lang="en-US" altLang="zh-CN" baseline="0" dirty="0" err="1" smtClean="0"/>
              <a:t>vs</a:t>
            </a:r>
            <a:r>
              <a:rPr lang="zh-CN" altLang="en-US" baseline="0" dirty="0" smtClean="0"/>
              <a:t>里做的，依然存在燃烧中的物件</a:t>
            </a:r>
            <a:r>
              <a:rPr lang="en-US" altLang="zh-CN" baseline="0" dirty="0" smtClean="0"/>
              <a:t>touch bending</a:t>
            </a:r>
            <a:r>
              <a:rPr lang="zh-CN" altLang="en-US" baseline="0" dirty="0" smtClean="0"/>
              <a:t>效果没了</a:t>
            </a:r>
            <a:endParaRPr lang="en-US" altLang="zh-CN" baseline="0" dirty="0" smtClean="0"/>
          </a:p>
          <a:p>
            <a:r>
              <a:rPr lang="zh-CN" altLang="en-US" baseline="0" dirty="0" smtClean="0"/>
              <a:t>但是可燃物的杀伤力巨大，一般没人站在火里看看效果如何</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33</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主要是特殊位置的移动</a:t>
            </a:r>
            <a:endParaRPr lang="en-US" altLang="zh-CN" baseline="0" dirty="0" smtClean="0"/>
          </a:p>
          <a:p>
            <a:r>
              <a:rPr lang="zh-CN" altLang="en-US" baseline="0" dirty="0" smtClean="0"/>
              <a:t>场景物价系统的交互，动态生成场景物件</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34</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初期通过判断</a:t>
            </a:r>
            <a:r>
              <a:rPr lang="en-US" altLang="zh-CN" baseline="0" dirty="0" smtClean="0"/>
              <a:t>normal</a:t>
            </a:r>
            <a:r>
              <a:rPr lang="zh-CN" altLang="en-US" baseline="0" dirty="0" smtClean="0"/>
              <a:t>来决定是哪类，后来扩展物理的</a:t>
            </a:r>
            <a:r>
              <a:rPr lang="en-US" altLang="zh-CN" baseline="0" dirty="0" smtClean="0"/>
              <a:t>flag</a:t>
            </a:r>
            <a:r>
              <a:rPr lang="zh-CN" altLang="en-US" baseline="0" dirty="0" smtClean="0"/>
              <a:t>类型判断</a:t>
            </a:r>
            <a:endParaRPr lang="en-US" altLang="zh-CN" baseline="0" dirty="0" smtClean="0"/>
          </a:p>
          <a:p>
            <a:r>
              <a:rPr lang="zh-CN" altLang="en-US" baseline="0" dirty="0" smtClean="0"/>
              <a:t>怪物吐出的火球生成火海，冰球生成冰山等逻辑</a:t>
            </a:r>
            <a:endParaRPr lang="en-US" altLang="zh-CN" baseline="0" dirty="0" smtClean="0"/>
          </a:p>
          <a:p>
            <a:r>
              <a:rPr lang="zh-CN" altLang="en-US" baseline="0" dirty="0" smtClean="0"/>
              <a:t>群体</a:t>
            </a:r>
            <a:r>
              <a:rPr lang="en-US" altLang="zh-CN" baseline="0" dirty="0" smtClean="0"/>
              <a:t>AI</a:t>
            </a:r>
            <a:r>
              <a:rPr lang="zh-CN" altLang="en-US" baseline="0" dirty="0" smtClean="0"/>
              <a:t>系统的设计思想与物件系统类似</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35</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初期通过判断</a:t>
            </a:r>
            <a:r>
              <a:rPr lang="en-US" altLang="zh-CN" baseline="0" dirty="0" smtClean="0"/>
              <a:t>normal</a:t>
            </a:r>
            <a:r>
              <a:rPr lang="zh-CN" altLang="en-US" baseline="0" dirty="0" smtClean="0"/>
              <a:t>来决定是哪类，后来扩展物理的</a:t>
            </a:r>
            <a:r>
              <a:rPr lang="en-US" altLang="zh-CN" baseline="0" dirty="0" smtClean="0"/>
              <a:t>flag</a:t>
            </a:r>
            <a:r>
              <a:rPr lang="zh-CN" altLang="en-US" baseline="0" dirty="0" smtClean="0"/>
              <a:t>类型判断</a:t>
            </a:r>
            <a:endParaRPr lang="en-US" altLang="zh-CN" baseline="0" dirty="0" smtClean="0"/>
          </a:p>
          <a:p>
            <a:r>
              <a:rPr lang="zh-CN" altLang="en-US" baseline="0" dirty="0" smtClean="0"/>
              <a:t>怪物吐出的火球生成火海，冰球生成冰山等逻辑</a:t>
            </a:r>
            <a:endParaRPr lang="en-US" altLang="zh-CN" baseline="0" dirty="0" smtClean="0"/>
          </a:p>
          <a:p>
            <a:r>
              <a:rPr lang="zh-CN" altLang="en-US" baseline="0" dirty="0" smtClean="0"/>
              <a:t>群体</a:t>
            </a:r>
            <a:r>
              <a:rPr lang="en-US" altLang="zh-CN" baseline="0" dirty="0" smtClean="0"/>
              <a:t>AI</a:t>
            </a:r>
            <a:r>
              <a:rPr lang="zh-CN" altLang="en-US" baseline="0" dirty="0" smtClean="0"/>
              <a:t>系统的设计思想与物件系统类似</a:t>
            </a:r>
            <a:endParaRPr lang="en-US" altLang="zh-CN" baseline="0"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36</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Lua</a:t>
            </a:r>
            <a:r>
              <a:rPr lang="zh-CN" altLang="en-US" dirty="0" smtClean="0"/>
              <a:t>的通用方案，特殊用法，</a:t>
            </a:r>
            <a:r>
              <a:rPr lang="en-US" altLang="zh-CN" dirty="0" err="1" smtClean="0"/>
              <a:t>metatable</a:t>
            </a:r>
            <a:r>
              <a:rPr lang="zh-CN" altLang="en-US" dirty="0" smtClean="0"/>
              <a:t>，</a:t>
            </a:r>
            <a:r>
              <a:rPr lang="en-US" altLang="zh-CN" dirty="0" err="1" smtClean="0"/>
              <a:t>userdata</a:t>
            </a:r>
            <a:r>
              <a:rPr lang="zh-CN" altLang="en-US" dirty="0" smtClean="0"/>
              <a:t>，</a:t>
            </a:r>
            <a:r>
              <a:rPr lang="en-US" altLang="zh-CN" dirty="0" smtClean="0"/>
              <a:t>ref</a:t>
            </a:r>
          </a:p>
          <a:p>
            <a:r>
              <a:rPr lang="en-US" altLang="zh-CN" dirty="0" smtClean="0"/>
              <a:t>Cry3</a:t>
            </a:r>
            <a:r>
              <a:rPr lang="zh-CN" altLang="en-US" dirty="0" smtClean="0"/>
              <a:t>体现的是系统的定制和结合，宏观上如何用</a:t>
            </a:r>
            <a:r>
              <a:rPr lang="en-US" altLang="zh-CN" dirty="0" err="1" smtClean="0"/>
              <a:t>lua</a:t>
            </a:r>
            <a:r>
              <a:rPr lang="zh-CN" altLang="en-US" dirty="0" smtClean="0"/>
              <a:t>搭建自己的系统</a:t>
            </a:r>
            <a:endParaRPr lang="en-US" altLang="zh-CN" dirty="0" smtClean="0"/>
          </a:p>
          <a:p>
            <a:r>
              <a:rPr lang="zh-CN" altLang="en-US" dirty="0" smtClean="0"/>
              <a:t>一些设计的基本原则往往是在没有那么做而产生问题的时候，才认识的更清楚</a:t>
            </a:r>
            <a:endParaRPr lang="en-US" altLang="zh-CN" dirty="0" smtClean="0"/>
          </a:p>
          <a:p>
            <a:r>
              <a:rPr lang="zh-CN" altLang="en-US" dirty="0" smtClean="0"/>
              <a:t>同时支持多个模块的单例类的设计</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37</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38</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一般是先在组内试讲，大家觉得不错才会开课，</a:t>
            </a:r>
            <a:r>
              <a:rPr lang="en-US" altLang="zh-CN" dirty="0" smtClean="0"/>
              <a:t>KM</a:t>
            </a:r>
            <a:r>
              <a:rPr lang="zh-CN" altLang="en-US" dirty="0" smtClean="0"/>
              <a:t>的文章都会附加测试用例程序，亲测可用的</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39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简介</a:t>
            </a:r>
            <a:r>
              <a:rPr lang="en-US" altLang="zh-CN" dirty="0" smtClean="0"/>
              <a:t>CE</a:t>
            </a:r>
            <a:r>
              <a:rPr lang="zh-CN" altLang="en-US" dirty="0" smtClean="0"/>
              <a:t>的</a:t>
            </a:r>
            <a:r>
              <a:rPr lang="en-US" altLang="zh-CN" dirty="0" smtClean="0"/>
              <a:t>entity</a:t>
            </a:r>
            <a:r>
              <a:rPr lang="zh-CN" altLang="en-US" dirty="0" smtClean="0"/>
              <a:t>系统，各大模块</a:t>
            </a:r>
            <a:r>
              <a:rPr lang="en-US" altLang="zh-CN" dirty="0" smtClean="0"/>
              <a:t>proxy</a:t>
            </a:r>
          </a:p>
          <a:p>
            <a:r>
              <a:rPr lang="en-US" altLang="zh-CN" dirty="0" err="1" smtClean="0"/>
              <a:t>Lua</a:t>
            </a:r>
            <a:r>
              <a:rPr lang="zh-CN" altLang="en-US" dirty="0" smtClean="0"/>
              <a:t>主导，</a:t>
            </a:r>
            <a:r>
              <a:rPr lang="en-US" altLang="zh-CN" dirty="0" err="1" smtClean="0"/>
              <a:t>lua</a:t>
            </a:r>
            <a:r>
              <a:rPr lang="zh-CN" altLang="en-US" dirty="0" smtClean="0"/>
              <a:t>文件定义</a:t>
            </a:r>
            <a:r>
              <a:rPr lang="en-US" altLang="zh-CN" dirty="0" smtClean="0"/>
              <a:t>entity</a:t>
            </a:r>
            <a:r>
              <a:rPr lang="zh-CN" altLang="en-US" dirty="0" smtClean="0"/>
              <a:t>类型，定义属性和方法</a:t>
            </a:r>
            <a:endParaRPr lang="en-US" altLang="zh-CN" dirty="0" smtClean="0"/>
          </a:p>
          <a:p>
            <a:r>
              <a:rPr lang="zh-CN" altLang="en-US" dirty="0" smtClean="0"/>
              <a:t>创建后通过</a:t>
            </a:r>
            <a:r>
              <a:rPr lang="en-US" altLang="zh-CN" dirty="0" smtClean="0"/>
              <a:t>LUA</a:t>
            </a:r>
            <a:r>
              <a:rPr lang="zh-CN" altLang="en-US" dirty="0" smtClean="0"/>
              <a:t>属性初始化</a:t>
            </a:r>
            <a:r>
              <a:rPr lang="en-US" altLang="zh-CN" dirty="0" smtClean="0"/>
              <a:t>entity</a:t>
            </a:r>
            <a:r>
              <a:rPr lang="zh-CN" altLang="en-US" dirty="0" smtClean="0"/>
              <a:t>，加载模型，物理化，创建</a:t>
            </a:r>
            <a:r>
              <a:rPr lang="en-US" altLang="zh-CN" dirty="0" smtClean="0"/>
              <a:t>extension</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Locomotion</a:t>
            </a:r>
            <a:r>
              <a:rPr lang="zh-CN" altLang="en-US" dirty="0" smtClean="0"/>
              <a:t>系统</a:t>
            </a:r>
            <a:endParaRPr lang="en-US" altLang="zh-CN" dirty="0" smtClean="0"/>
          </a:p>
          <a:p>
            <a:r>
              <a:rPr lang="zh-CN" altLang="en-US" dirty="0" smtClean="0"/>
              <a:t>部位破坏</a:t>
            </a:r>
            <a:endParaRPr lang="en-US" altLang="zh-CN" dirty="0" smtClean="0"/>
          </a:p>
          <a:p>
            <a:r>
              <a:rPr lang="zh-CN" altLang="en-US" dirty="0" smtClean="0"/>
              <a:t>超出决策</a:t>
            </a:r>
            <a:r>
              <a:rPr lang="en-US" altLang="zh-CN" dirty="0" smtClean="0"/>
              <a:t>AI</a:t>
            </a:r>
            <a:r>
              <a:rPr lang="zh-CN" altLang="en-US" dirty="0" smtClean="0"/>
              <a:t>这个功能范畴</a:t>
            </a:r>
            <a:endParaRPr lang="en-US" altLang="zh-CN" dirty="0" smtClean="0"/>
          </a:p>
          <a:p>
            <a:r>
              <a:rPr lang="zh-CN" altLang="en-US" dirty="0" smtClean="0"/>
              <a:t>角色物品产生物件</a:t>
            </a:r>
            <a:endParaRPr lang="en-US" altLang="zh-CN" dirty="0" smtClean="0"/>
          </a:p>
          <a:p>
            <a:r>
              <a:rPr lang="zh-CN" altLang="en-US" dirty="0" smtClean="0"/>
              <a:t>技能产生物件</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40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物件的相互引用很方便</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动态生成，</a:t>
            </a:r>
            <a:r>
              <a:rPr lang="en-US" altLang="zh-CN" dirty="0" smtClean="0"/>
              <a:t>FG</a:t>
            </a:r>
            <a:r>
              <a:rPr lang="zh-CN" altLang="en-US" dirty="0" smtClean="0"/>
              <a:t>无法使用，</a:t>
            </a:r>
            <a:endParaRPr lang="en-US" altLang="zh-CN" dirty="0" smtClean="0"/>
          </a:p>
          <a:p>
            <a:r>
              <a:rPr lang="zh-CN" altLang="en-US" dirty="0" smtClean="0"/>
              <a:t>多个</a:t>
            </a:r>
            <a:r>
              <a:rPr lang="en-US" altLang="zh-CN" dirty="0" smtClean="0"/>
              <a:t>entity</a:t>
            </a:r>
            <a:r>
              <a:rPr lang="zh-CN" altLang="en-US" dirty="0" smtClean="0"/>
              <a:t>相互引用困难</a:t>
            </a:r>
            <a:endParaRPr lang="en-US" altLang="zh-CN" dirty="0" smtClean="0"/>
          </a:p>
          <a:p>
            <a:r>
              <a:rPr lang="zh-CN" altLang="en-US" dirty="0" smtClean="0"/>
              <a:t>做成一个自定义消息解决问题，防止超类发生</a:t>
            </a:r>
            <a:endParaRPr lang="zh-CN" altLang="en-US" dirty="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r>
              <a:rPr lang="en-US" altLang="zh-CN" b="0" dirty="0" smtClean="0">
                <a:latin typeface="宋体" charset="-122"/>
              </a:rPr>
              <a:t>LUA</a:t>
            </a:r>
            <a:r>
              <a:rPr lang="zh-CN" altLang="en-US" b="0" dirty="0" smtClean="0">
                <a:latin typeface="宋体" charset="-122"/>
              </a:rPr>
              <a:t>中大量重复代码，难维护问题</a:t>
            </a:r>
            <a:endParaRPr lang="en-US" altLang="zh-CN" b="0" dirty="0" smtClean="0">
              <a:latin typeface="宋体" charset="-122"/>
            </a:endParaRPr>
          </a:p>
          <a:p>
            <a:pPr lvl="1" eaLnBrk="1" hangingPunct="1"/>
            <a:r>
              <a:rPr lang="zh-CN" altLang="en-US" b="0" dirty="0" smtClean="0">
                <a:latin typeface="宋体" charset="-122"/>
              </a:rPr>
              <a:t>例如一个物件可破坏，同时可以加</a:t>
            </a:r>
            <a:r>
              <a:rPr lang="en-US" altLang="zh-CN" b="0" dirty="0" smtClean="0">
                <a:latin typeface="宋体" charset="-122"/>
              </a:rPr>
              <a:t>buff</a:t>
            </a:r>
            <a:r>
              <a:rPr lang="zh-CN" altLang="en-US" b="0" dirty="0" smtClean="0">
                <a:latin typeface="宋体" charset="-122"/>
              </a:rPr>
              <a:t>，另外一个可以加</a:t>
            </a:r>
            <a:r>
              <a:rPr lang="en-US" altLang="zh-CN" b="0" dirty="0" smtClean="0">
                <a:latin typeface="宋体" charset="-122"/>
              </a:rPr>
              <a:t>buff</a:t>
            </a:r>
            <a:r>
              <a:rPr lang="zh-CN" altLang="en-US" b="0" dirty="0" smtClean="0">
                <a:latin typeface="宋体" charset="-122"/>
              </a:rPr>
              <a:t>，同时可以发射</a:t>
            </a:r>
            <a:r>
              <a:rPr lang="en-US" altLang="zh-CN" b="0" dirty="0" smtClean="0">
                <a:latin typeface="宋体" charset="-122"/>
              </a:rPr>
              <a:t>projectile</a:t>
            </a:r>
            <a:r>
              <a:rPr lang="zh-CN" altLang="en-US" b="0" dirty="0" smtClean="0">
                <a:latin typeface="宋体" charset="-122"/>
              </a:rPr>
              <a:t>，关于</a:t>
            </a:r>
            <a:r>
              <a:rPr lang="en-US" altLang="zh-CN" b="0" dirty="0" smtClean="0">
                <a:latin typeface="宋体" charset="-122"/>
              </a:rPr>
              <a:t>buff</a:t>
            </a:r>
            <a:r>
              <a:rPr lang="zh-CN" altLang="en-US" b="0" dirty="0" smtClean="0">
                <a:latin typeface="宋体" charset="-122"/>
              </a:rPr>
              <a:t>相关的配置数据和函数就出现了代码级别的冗余，各种组合之后需要维护多份</a:t>
            </a:r>
            <a:endParaRPr lang="en-US" altLang="zh-CN" b="0" dirty="0" smtClean="0">
              <a:latin typeface="宋体" charset="-122"/>
            </a:endParaRPr>
          </a:p>
          <a:p>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7</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像</a:t>
            </a:r>
            <a:r>
              <a:rPr lang="en-US" altLang="zh-CN" dirty="0" smtClean="0"/>
              <a:t>C++</a:t>
            </a:r>
            <a:r>
              <a:rPr lang="zh-CN" altLang="en-US" dirty="0" smtClean="0"/>
              <a:t>定义宏一样，写一些全局函数可以动态修改定义脚本</a:t>
            </a:r>
            <a:endParaRPr lang="en-US" altLang="zh-CN" dirty="0" smtClean="0"/>
          </a:p>
          <a:p>
            <a:r>
              <a:rPr lang="zh-CN" altLang="en-US" dirty="0" smtClean="0"/>
              <a:t>组件模型，</a:t>
            </a:r>
            <a:r>
              <a:rPr lang="en-US" altLang="zh-CN" dirty="0" smtClean="0"/>
              <a:t>C++</a:t>
            </a:r>
            <a:r>
              <a:rPr lang="zh-CN" altLang="en-US" dirty="0" smtClean="0"/>
              <a:t>端单一功能类的组合重用，</a:t>
            </a:r>
            <a:r>
              <a:rPr lang="en-US" altLang="zh-CN" dirty="0" smtClean="0"/>
              <a:t>LUA</a:t>
            </a:r>
            <a:r>
              <a:rPr lang="zh-CN" altLang="en-US" dirty="0" smtClean="0"/>
              <a:t>这边动态语言只需要定义一遍属性和方法</a:t>
            </a:r>
            <a:endParaRPr lang="en-US" altLang="zh-CN" dirty="0" smtClean="0"/>
          </a:p>
          <a:p>
            <a:r>
              <a:rPr lang="zh-CN" altLang="en-US" dirty="0" smtClean="0"/>
              <a:t>解决了基础组件相互引用而没有出现超类问题</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每个都是功能单一，自带同步的属性和行为组合体</a:t>
            </a:r>
            <a:endParaRPr lang="en-US" altLang="zh-CN" dirty="0" smtClean="0"/>
          </a:p>
        </p:txBody>
      </p:sp>
      <p:sp>
        <p:nvSpPr>
          <p:cNvPr id="4" name="灯片编号占位符 3"/>
          <p:cNvSpPr>
            <a:spLocks noGrp="1"/>
          </p:cNvSpPr>
          <p:nvPr>
            <p:ph type="sldNum" sz="quarter" idx="10"/>
          </p:nvPr>
        </p:nvSpPr>
        <p:spPr/>
        <p:txBody>
          <a:bodyPr/>
          <a:lstStyle/>
          <a:p>
            <a:fld id="{287CCF68-D40B-4599-926A-7A0EC2D9742D}" type="slidenum">
              <a:rPr lang="zh-CN" altLang="en-US" smtClean="0"/>
              <a:pPr/>
              <a:t>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3-1"/>
          <p:cNvPicPr>
            <a:picLocks noChangeAspect="1" noChangeArrowheads="1"/>
          </p:cNvPicPr>
          <p:nvPr/>
        </p:nvPicPr>
        <p:blipFill>
          <a:blip r:embed="rId2"/>
          <a:srcRect/>
          <a:stretch>
            <a:fillRect/>
          </a:stretch>
        </p:blipFill>
        <p:spPr bwMode="auto">
          <a:xfrm>
            <a:off x="0" y="0"/>
            <a:ext cx="9144000" cy="6864350"/>
          </a:xfrm>
          <a:prstGeom prst="rect">
            <a:avLst/>
          </a:prstGeom>
          <a:noFill/>
          <a:ln w="9525">
            <a:noFill/>
            <a:miter lim="800000"/>
            <a:headEnd/>
            <a:tailEnd/>
          </a:ln>
        </p:spPr>
      </p:pic>
      <p:sp>
        <p:nvSpPr>
          <p:cNvPr id="2051" name="Rectangle 3"/>
          <p:cNvSpPr>
            <a:spLocks noGrp="1" noChangeArrowheads="1"/>
          </p:cNvSpPr>
          <p:nvPr>
            <p:ph type="ctrTitle" sz="quarter"/>
          </p:nvPr>
        </p:nvSpPr>
        <p:spPr>
          <a:xfrm>
            <a:off x="457200" y="2286000"/>
            <a:ext cx="7067550" cy="1143000"/>
          </a:xfrm>
        </p:spPr>
        <p:txBody>
          <a:bodyPr/>
          <a:lstStyle>
            <a:lvl1pPr>
              <a:defRPr sz="4100"/>
            </a:lvl1pPr>
          </a:lstStyle>
          <a:p>
            <a:r>
              <a:rPr lang="zh-CN" altLang="en-US"/>
              <a:t>单击此处编辑母版标题样式</a:t>
            </a:r>
          </a:p>
        </p:txBody>
      </p:sp>
      <p:sp>
        <p:nvSpPr>
          <p:cNvPr id="2052" name="Rectangle 4"/>
          <p:cNvSpPr>
            <a:spLocks noGrp="1" noChangeArrowheads="1"/>
          </p:cNvSpPr>
          <p:nvPr>
            <p:ph type="subTitle" sz="quarter" idx="1"/>
          </p:nvPr>
        </p:nvSpPr>
        <p:spPr>
          <a:xfrm>
            <a:off x="457200" y="6096000"/>
            <a:ext cx="3352800" cy="609600"/>
          </a:xfrm>
        </p:spPr>
        <p:txBody>
          <a:bodyPr/>
          <a:lstStyle>
            <a:lvl1pPr marL="0" indent="0">
              <a:buFontTx/>
              <a:buNone/>
              <a:defRPr/>
            </a:lvl1pPr>
          </a:lstStyle>
          <a:p>
            <a:r>
              <a:rPr lang="zh-CN" altLang="en-US"/>
              <a:t>单击此处编辑作者名称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175375" y="76200"/>
            <a:ext cx="2054225" cy="5029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938" y="76200"/>
            <a:ext cx="6015037" cy="5029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600200"/>
            <a:ext cx="36957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33900" y="1600200"/>
            <a:ext cx="36957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3-2"/>
          <p:cNvPicPr>
            <a:picLocks noChangeAspect="1" noChangeArrowheads="1"/>
          </p:cNvPicPr>
          <p:nvPr/>
        </p:nvPicPr>
        <p:blipFill>
          <a:blip r:embed="rId13"/>
          <a:srcRect/>
          <a:stretch>
            <a:fillRect/>
          </a:stretch>
        </p:blipFill>
        <p:spPr bwMode="auto">
          <a:xfrm>
            <a:off x="0" y="-1588"/>
            <a:ext cx="9144000" cy="6862763"/>
          </a:xfrm>
          <a:prstGeom prst="rect">
            <a:avLst/>
          </a:prstGeom>
          <a:noFill/>
          <a:ln w="9525">
            <a:noFill/>
            <a:miter lim="800000"/>
            <a:headEnd/>
            <a:tailEnd/>
          </a:ln>
        </p:spPr>
      </p:pic>
      <p:sp>
        <p:nvSpPr>
          <p:cNvPr id="1027" name="Rectangle 3"/>
          <p:cNvSpPr>
            <a:spLocks noGrp="1" noChangeArrowheads="1"/>
          </p:cNvSpPr>
          <p:nvPr>
            <p:ph type="title"/>
          </p:nvPr>
        </p:nvSpPr>
        <p:spPr bwMode="auto">
          <a:xfrm>
            <a:off x="7938" y="76200"/>
            <a:ext cx="6011862"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685800" y="1600200"/>
            <a:ext cx="7543800" cy="3505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9" name="Picture 5" descr="定稿"/>
          <p:cNvPicPr>
            <a:picLocks noChangeAspect="1" noChangeArrowheads="1"/>
          </p:cNvPicPr>
          <p:nvPr/>
        </p:nvPicPr>
        <p:blipFill>
          <a:blip r:embed="rId14" cstate="print"/>
          <a:srcRect/>
          <a:stretch>
            <a:fillRect/>
          </a:stretch>
        </p:blipFill>
        <p:spPr bwMode="auto">
          <a:xfrm>
            <a:off x="7812088" y="6296025"/>
            <a:ext cx="1179512"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76"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itchFamily="18" charset="0"/>
          <a:ea typeface="宋体" pitchFamily="2" charset="-122"/>
        </a:defRPr>
      </a:lvl2pPr>
      <a:lvl3pPr algn="l" rtl="0" eaLnBrk="0" fontAlgn="base" hangingPunct="0">
        <a:spcBef>
          <a:spcPct val="0"/>
        </a:spcBef>
        <a:spcAft>
          <a:spcPct val="0"/>
        </a:spcAft>
        <a:defRPr sz="3200" b="1">
          <a:solidFill>
            <a:schemeClr val="tx1"/>
          </a:solidFill>
          <a:latin typeface="Times New Roman" pitchFamily="18" charset="0"/>
          <a:ea typeface="宋体" pitchFamily="2" charset="-122"/>
        </a:defRPr>
      </a:lvl3pPr>
      <a:lvl4pPr algn="l" rtl="0" eaLnBrk="0" fontAlgn="base" hangingPunct="0">
        <a:spcBef>
          <a:spcPct val="0"/>
        </a:spcBef>
        <a:spcAft>
          <a:spcPct val="0"/>
        </a:spcAft>
        <a:defRPr sz="3200" b="1">
          <a:solidFill>
            <a:schemeClr val="tx1"/>
          </a:solidFill>
          <a:latin typeface="Times New Roman" pitchFamily="18" charset="0"/>
          <a:ea typeface="宋体" pitchFamily="2" charset="-122"/>
        </a:defRPr>
      </a:lvl4pPr>
      <a:lvl5pPr algn="l" rtl="0" eaLnBrk="0" fontAlgn="base" hangingPunct="0">
        <a:spcBef>
          <a:spcPct val="0"/>
        </a:spcBef>
        <a:spcAft>
          <a:spcPct val="0"/>
        </a:spcAft>
        <a:defRPr sz="3200" b="1">
          <a:solidFill>
            <a:schemeClr val="tx1"/>
          </a:solidFill>
          <a:latin typeface="Times New Roman" pitchFamily="18" charset="0"/>
          <a:ea typeface="宋体" pitchFamily="2" charset="-122"/>
        </a:defRPr>
      </a:lvl5pPr>
      <a:lvl6pPr marL="457200" algn="l" rtl="0" fontAlgn="base">
        <a:spcBef>
          <a:spcPct val="0"/>
        </a:spcBef>
        <a:spcAft>
          <a:spcPct val="0"/>
        </a:spcAft>
        <a:defRPr sz="3200" b="1">
          <a:solidFill>
            <a:schemeClr val="tx1"/>
          </a:solidFill>
          <a:latin typeface="Times New Roman" pitchFamily="18" charset="0"/>
          <a:ea typeface="宋体" pitchFamily="2" charset="-122"/>
        </a:defRPr>
      </a:lvl6pPr>
      <a:lvl7pPr marL="914400" algn="l" rtl="0" fontAlgn="base">
        <a:spcBef>
          <a:spcPct val="0"/>
        </a:spcBef>
        <a:spcAft>
          <a:spcPct val="0"/>
        </a:spcAft>
        <a:defRPr sz="3200" b="1">
          <a:solidFill>
            <a:schemeClr val="tx1"/>
          </a:solidFill>
          <a:latin typeface="Times New Roman" pitchFamily="18" charset="0"/>
          <a:ea typeface="宋体" pitchFamily="2" charset="-122"/>
        </a:defRPr>
      </a:lvl7pPr>
      <a:lvl8pPr marL="1371600" algn="l" rtl="0" fontAlgn="base">
        <a:spcBef>
          <a:spcPct val="0"/>
        </a:spcBef>
        <a:spcAft>
          <a:spcPct val="0"/>
        </a:spcAft>
        <a:defRPr sz="3200" b="1">
          <a:solidFill>
            <a:schemeClr val="tx1"/>
          </a:solidFill>
          <a:latin typeface="Times New Roman" pitchFamily="18" charset="0"/>
          <a:ea typeface="宋体" pitchFamily="2" charset="-122"/>
        </a:defRPr>
      </a:lvl8pPr>
      <a:lvl9pPr marL="1828800" algn="l" rtl="0" fontAlgn="base">
        <a:spcBef>
          <a:spcPct val="0"/>
        </a:spcBef>
        <a:spcAft>
          <a:spcPct val="0"/>
        </a:spcAft>
        <a:defRPr sz="3200" b="1">
          <a:solidFill>
            <a:schemeClr val="tx1"/>
          </a:solidFill>
          <a:latin typeface="Times New Roman" pitchFamily="18" charset="0"/>
          <a:ea typeface="宋体" pitchFamily="2" charset="-122"/>
        </a:defRPr>
      </a:lvl9pPr>
    </p:titleStyle>
    <p:bodyStyle>
      <a:lvl1pPr marL="261938" indent="-261938" algn="l" rtl="0" eaLnBrk="0" fontAlgn="base" hangingPunct="0">
        <a:spcBef>
          <a:spcPct val="20000"/>
        </a:spcBef>
        <a:spcAft>
          <a:spcPct val="0"/>
        </a:spcAft>
        <a:buBlip>
          <a:blip r:embed="rId15"/>
        </a:buBlip>
        <a:defRPr sz="2000" b="1">
          <a:solidFill>
            <a:schemeClr val="tx1"/>
          </a:solidFill>
          <a:latin typeface="+mn-lt"/>
          <a:ea typeface="+mn-ea"/>
          <a:cs typeface="+mn-cs"/>
        </a:defRPr>
      </a:lvl1pPr>
      <a:lvl2pPr marL="900113" indent="-357188" algn="l" rtl="0" eaLnBrk="0" fontAlgn="base" hangingPunct="0">
        <a:spcBef>
          <a:spcPct val="20000"/>
        </a:spcBef>
        <a:spcAft>
          <a:spcPct val="0"/>
        </a:spcAft>
        <a:buBlip>
          <a:blip r:embed="rId15"/>
        </a:buBlip>
        <a:defRPr sz="2000" b="1">
          <a:solidFill>
            <a:schemeClr val="tx1"/>
          </a:solidFill>
          <a:latin typeface="+mn-lt"/>
          <a:ea typeface="+mn-ea"/>
        </a:defRPr>
      </a:lvl2pPr>
      <a:lvl3pPr marL="1436688" indent="-357188" algn="l" rtl="0" eaLnBrk="0" fontAlgn="base" hangingPunct="0">
        <a:spcBef>
          <a:spcPct val="20000"/>
        </a:spcBef>
        <a:spcAft>
          <a:spcPct val="0"/>
        </a:spcAft>
        <a:buBlip>
          <a:blip r:embed="rId15"/>
        </a:buBlip>
        <a:defRPr sz="2000" b="1">
          <a:solidFill>
            <a:schemeClr val="tx1"/>
          </a:solidFill>
          <a:latin typeface="+mn-lt"/>
          <a:ea typeface="+mn-ea"/>
        </a:defRPr>
      </a:lvl3pPr>
      <a:lvl4pPr marL="1973263" indent="-357188" algn="l" rtl="0" eaLnBrk="0" fontAlgn="base" hangingPunct="0">
        <a:spcBef>
          <a:spcPct val="20000"/>
        </a:spcBef>
        <a:spcAft>
          <a:spcPct val="0"/>
        </a:spcAft>
        <a:buBlip>
          <a:blip r:embed="rId15"/>
        </a:buBlip>
        <a:defRPr sz="2000" b="1">
          <a:solidFill>
            <a:schemeClr val="tx1"/>
          </a:solidFill>
          <a:latin typeface="+mn-lt"/>
          <a:ea typeface="+mn-ea"/>
        </a:defRPr>
      </a:lvl4pPr>
      <a:lvl5pPr marL="2513013" indent="-277813" algn="l" rtl="0" eaLnBrk="0" fontAlgn="base" hangingPunct="0">
        <a:spcBef>
          <a:spcPct val="20000"/>
        </a:spcBef>
        <a:spcAft>
          <a:spcPct val="0"/>
        </a:spcAft>
        <a:buBlip>
          <a:blip r:embed="rId15"/>
        </a:buBlip>
        <a:defRPr sz="2000" b="1">
          <a:solidFill>
            <a:schemeClr val="tx1"/>
          </a:solidFill>
          <a:latin typeface="+mn-lt"/>
          <a:ea typeface="+mn-ea"/>
        </a:defRPr>
      </a:lvl5pPr>
      <a:lvl6pPr marL="2970213" indent="-277813" algn="l" rtl="0" fontAlgn="base">
        <a:spcBef>
          <a:spcPct val="20000"/>
        </a:spcBef>
        <a:spcAft>
          <a:spcPct val="0"/>
        </a:spcAft>
        <a:buBlip>
          <a:blip r:embed="rId15"/>
        </a:buBlip>
        <a:defRPr sz="2000" b="1">
          <a:solidFill>
            <a:schemeClr val="tx1"/>
          </a:solidFill>
          <a:latin typeface="+mn-lt"/>
          <a:ea typeface="+mn-ea"/>
        </a:defRPr>
      </a:lvl6pPr>
      <a:lvl7pPr marL="3427413" indent="-277813" algn="l" rtl="0" fontAlgn="base">
        <a:spcBef>
          <a:spcPct val="20000"/>
        </a:spcBef>
        <a:spcAft>
          <a:spcPct val="0"/>
        </a:spcAft>
        <a:buBlip>
          <a:blip r:embed="rId15"/>
        </a:buBlip>
        <a:defRPr sz="2000" b="1">
          <a:solidFill>
            <a:schemeClr val="tx1"/>
          </a:solidFill>
          <a:latin typeface="+mn-lt"/>
          <a:ea typeface="+mn-ea"/>
        </a:defRPr>
      </a:lvl7pPr>
      <a:lvl8pPr marL="3884613" indent="-277813" algn="l" rtl="0" fontAlgn="base">
        <a:spcBef>
          <a:spcPct val="20000"/>
        </a:spcBef>
        <a:spcAft>
          <a:spcPct val="0"/>
        </a:spcAft>
        <a:buBlip>
          <a:blip r:embed="rId15"/>
        </a:buBlip>
        <a:defRPr sz="2000" b="1">
          <a:solidFill>
            <a:schemeClr val="tx1"/>
          </a:solidFill>
          <a:latin typeface="+mn-lt"/>
          <a:ea typeface="+mn-ea"/>
        </a:defRPr>
      </a:lvl8pPr>
      <a:lvl9pPr marL="4341813" indent="-277813" algn="l" rtl="0" fontAlgn="base">
        <a:spcBef>
          <a:spcPct val="20000"/>
        </a:spcBef>
        <a:spcAft>
          <a:spcPct val="0"/>
        </a:spcAft>
        <a:buBlip>
          <a:blip r:embed="rId15"/>
        </a:buBlip>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km.oa.com/group/11892/articles/show/198557"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km.oa.com/group/11892/articles/show/192023" TargetMode="External"/><Relationship Id="rId4" Type="http://schemas.openxmlformats.org/officeDocument/2006/relationships/hyperlink" Target="http://km.oa.com/group/11892/articles/show/19306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sz="quarter"/>
          </p:nvPr>
        </p:nvSpPr>
        <p:spPr>
          <a:xfrm>
            <a:off x="457200" y="1828800"/>
            <a:ext cx="7772400" cy="1524000"/>
          </a:xfrm>
          <a:noFill/>
        </p:spPr>
        <p:txBody>
          <a:bodyPr/>
          <a:lstStyle/>
          <a:p>
            <a:pPr algn="ctr" eaLnBrk="1" hangingPunct="1"/>
            <a:r>
              <a:rPr lang="zh-CN" altLang="en-US" dirty="0" smtClean="0">
                <a:ea typeface="黑体" pitchFamily="49" charset="-122"/>
              </a:rPr>
              <a:t>软件开发类</a:t>
            </a:r>
            <a:r>
              <a:rPr lang="en-US" altLang="zh-CN" dirty="0" smtClean="0">
                <a:ea typeface="黑体" pitchFamily="49" charset="-122"/>
              </a:rPr>
              <a:t>_</a:t>
            </a:r>
            <a:r>
              <a:rPr lang="zh-CN" altLang="en-US" dirty="0" smtClean="0">
                <a:ea typeface="黑体" pitchFamily="49" charset="-122"/>
              </a:rPr>
              <a:t>客户端前台通道面试陈述</a:t>
            </a:r>
            <a:br>
              <a:rPr lang="zh-CN" altLang="en-US" dirty="0" smtClean="0">
                <a:ea typeface="黑体" pitchFamily="49" charset="-122"/>
              </a:rPr>
            </a:br>
            <a:endParaRPr lang="zh-CN" altLang="en-US" sz="2800" dirty="0" smtClean="0">
              <a:ea typeface="黑体" pitchFamily="49" charset="-122"/>
            </a:endParaRPr>
          </a:p>
        </p:txBody>
      </p:sp>
      <p:sp>
        <p:nvSpPr>
          <p:cNvPr id="4099" name="Rectangle 3"/>
          <p:cNvSpPr>
            <a:spLocks noChangeArrowheads="1"/>
          </p:cNvSpPr>
          <p:nvPr/>
        </p:nvSpPr>
        <p:spPr bwMode="auto">
          <a:xfrm>
            <a:off x="3200400" y="3886200"/>
            <a:ext cx="3124200" cy="1143000"/>
          </a:xfrm>
          <a:prstGeom prst="rect">
            <a:avLst/>
          </a:prstGeom>
          <a:noFill/>
          <a:ln w="9525">
            <a:noFill/>
            <a:miter lim="800000"/>
            <a:headEnd/>
            <a:tailEnd/>
          </a:ln>
        </p:spPr>
        <p:txBody>
          <a:bodyPr anchor="ctr"/>
          <a:lstStyle/>
          <a:p>
            <a:pPr eaLnBrk="1" hangingPunct="1">
              <a:lnSpc>
                <a:spcPct val="125000"/>
              </a:lnSpc>
            </a:pPr>
            <a:r>
              <a:rPr lang="zh-CN" altLang="en-US" sz="2000" dirty="0">
                <a:latin typeface="Times New Roman" pitchFamily="18" charset="0"/>
                <a:ea typeface="楷体_GB2312" pitchFamily="49" charset="-122"/>
              </a:rPr>
              <a:t>申报</a:t>
            </a:r>
            <a:r>
              <a:rPr lang="zh-CN" altLang="en-US" sz="2000" dirty="0" smtClean="0">
                <a:latin typeface="Times New Roman" pitchFamily="18" charset="0"/>
                <a:ea typeface="楷体_GB2312" pitchFamily="49" charset="-122"/>
              </a:rPr>
              <a:t>人：</a:t>
            </a:r>
            <a:r>
              <a:rPr lang="en-US" altLang="zh-CN" sz="2000" dirty="0" err="1" smtClean="0">
                <a:latin typeface="Times New Roman" pitchFamily="18" charset="0"/>
                <a:ea typeface="楷体_GB2312" pitchFamily="49" charset="-122"/>
              </a:rPr>
              <a:t>whitebai</a:t>
            </a:r>
            <a:endParaRPr lang="en-US" altLang="zh-CN" sz="2000" dirty="0" smtClean="0">
              <a:latin typeface="Times New Roman" pitchFamily="18" charset="0"/>
              <a:ea typeface="楷体_GB2312" pitchFamily="49" charset="-122"/>
            </a:endParaRPr>
          </a:p>
          <a:p>
            <a:pPr eaLnBrk="1" hangingPunct="1">
              <a:lnSpc>
                <a:spcPct val="125000"/>
              </a:lnSpc>
            </a:pPr>
            <a:r>
              <a:rPr lang="zh-CN" altLang="en-US" sz="2000" dirty="0" smtClean="0">
                <a:latin typeface="Times New Roman" pitchFamily="18" charset="0"/>
                <a:ea typeface="楷体_GB2312" pitchFamily="49" charset="-122"/>
              </a:rPr>
              <a:t>时间</a:t>
            </a:r>
            <a:r>
              <a:rPr lang="zh-CN" altLang="en-US" sz="2000" dirty="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2014.8.24</a:t>
            </a:r>
            <a:endParaRPr lang="zh-CN" altLang="en-US" sz="2000" dirty="0">
              <a:latin typeface="Times New Roman"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BT</a:t>
            </a:r>
            <a:r>
              <a:rPr lang="zh-CN" altLang="en-US" b="0" dirty="0" smtClean="0">
                <a:latin typeface="微软雅黑" pitchFamily="34" charset="-122"/>
                <a:ea typeface="微软雅黑" pitchFamily="34" charset="-122"/>
              </a:rPr>
              <a:t>优势：支持动态创建，有项目内完善的编辑器和</a:t>
            </a:r>
            <a:r>
              <a:rPr lang="en-US" altLang="zh-CN" b="0" dirty="0" smtClean="0">
                <a:latin typeface="微软雅黑" pitchFamily="34" charset="-122"/>
                <a:ea typeface="微软雅黑" pitchFamily="34" charset="-122"/>
              </a:rPr>
              <a:t>debug</a:t>
            </a:r>
            <a:r>
              <a:rPr lang="zh-CN" altLang="en-US" b="0" dirty="0" smtClean="0">
                <a:latin typeface="微软雅黑" pitchFamily="34" charset="-122"/>
                <a:ea typeface="微软雅黑" pitchFamily="34" charset="-122"/>
              </a:rPr>
              <a:t>工具，支持远程调试 </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缺点：物件间相互引用没有</a:t>
            </a:r>
            <a:r>
              <a:rPr lang="en-US" altLang="zh-CN" b="0" dirty="0" smtClean="0">
                <a:latin typeface="微软雅黑" pitchFamily="34" charset="-122"/>
                <a:ea typeface="微软雅黑" pitchFamily="34" charset="-122"/>
              </a:rPr>
              <a:t>flow graph</a:t>
            </a:r>
            <a:r>
              <a:rPr lang="zh-CN" altLang="en-US" b="0" dirty="0" smtClean="0">
                <a:latin typeface="微软雅黑" pitchFamily="34" charset="-122"/>
                <a:ea typeface="微软雅黑" pitchFamily="34" charset="-122"/>
              </a:rPr>
              <a:t>直观</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-BT</a:t>
            </a:r>
            <a:r>
              <a:rPr lang="zh-CN" altLang="en-US" dirty="0" smtClean="0">
                <a:latin typeface="微软雅黑" pitchFamily="34" charset="-122"/>
                <a:ea typeface="微软雅黑" pitchFamily="34" charset="-122"/>
              </a:rPr>
              <a:t>功能集成</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动态物件可视化逻辑</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FG</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的替代方案</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BT</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a:t>
            </a:r>
            <a:r>
              <a:rPr lang="zh-CN" altLang="en-US" dirty="0" smtClean="0">
                <a:latin typeface="微软雅黑" pitchFamily="34" charset="-122"/>
                <a:ea typeface="微软雅黑" pitchFamily="34" charset="-122"/>
              </a:rPr>
              <a:t>开</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-BT</a:t>
            </a:r>
            <a:r>
              <a:rPr lang="zh-CN" altLang="en-US" dirty="0" smtClean="0">
                <a:latin typeface="微软雅黑" pitchFamily="34" charset="-122"/>
                <a:ea typeface="微软雅黑" pitchFamily="34" charset="-122"/>
              </a:rPr>
              <a:t>功能集成</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25908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800" dirty="0" smtClean="0">
                <a:solidFill>
                  <a:schemeClr val="bg1"/>
                </a:solidFill>
                <a:latin typeface="微软雅黑" pitchFamily="34" charset="-122"/>
                <a:ea typeface="微软雅黑" pitchFamily="34" charset="-122"/>
                <a:cs typeface="楷体"/>
              </a:rPr>
              <a:t>Behavior Tree </a:t>
            </a:r>
            <a:r>
              <a:rPr lang="zh-CN" altLang="en-US" sz="1800" dirty="0" smtClean="0">
                <a:solidFill>
                  <a:schemeClr val="bg1"/>
                </a:solidFill>
                <a:latin typeface="微软雅黑" pitchFamily="34" charset="-122"/>
                <a:ea typeface="微软雅黑" pitchFamily="34" charset="-122"/>
                <a:cs typeface="楷体"/>
              </a:rPr>
              <a:t>示例</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5" name="Picture 2"/>
          <p:cNvPicPr>
            <a:picLocks noChangeAspect="1" noChangeArrowheads="1"/>
          </p:cNvPicPr>
          <p:nvPr/>
        </p:nvPicPr>
        <p:blipFill>
          <a:blip r:embed="rId3"/>
          <a:srcRect/>
          <a:stretch>
            <a:fillRect/>
          </a:stretch>
        </p:blipFill>
        <p:spPr bwMode="auto">
          <a:xfrm>
            <a:off x="552450" y="1752600"/>
            <a:ext cx="8039100" cy="4324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模块交互</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模块划分和功能分配</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3074" name="Picture 2"/>
          <p:cNvPicPr>
            <a:picLocks noChangeAspect="1" noChangeArrowheads="1"/>
          </p:cNvPicPr>
          <p:nvPr/>
        </p:nvPicPr>
        <p:blipFill>
          <a:blip r:embed="rId3"/>
          <a:srcRect/>
          <a:stretch>
            <a:fillRect/>
          </a:stretch>
        </p:blipFill>
        <p:spPr bwMode="auto">
          <a:xfrm>
            <a:off x="2066925" y="2124075"/>
            <a:ext cx="5010150" cy="3590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同步方案</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无恢复逻辑的物件同步方案</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4098" name="Picture 2"/>
          <p:cNvPicPr>
            <a:picLocks noChangeAspect="1" noChangeArrowheads="1"/>
          </p:cNvPicPr>
          <p:nvPr/>
        </p:nvPicPr>
        <p:blipFill>
          <a:blip r:embed="rId3"/>
          <a:srcRect/>
          <a:stretch>
            <a:fillRect/>
          </a:stretch>
        </p:blipFill>
        <p:spPr bwMode="auto">
          <a:xfrm>
            <a:off x="2133600" y="2057400"/>
            <a:ext cx="4829175"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同步方案</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有</a:t>
            </a:r>
            <a:r>
              <a:rPr lang="zh-CN" altLang="en-US" sz="1800" dirty="0" smtClean="0">
                <a:solidFill>
                  <a:schemeClr val="bg1"/>
                </a:solidFill>
                <a:latin typeface="微软雅黑" pitchFamily="34" charset="-122"/>
                <a:ea typeface="微软雅黑" pitchFamily="34" charset="-122"/>
                <a:cs typeface="楷体"/>
              </a:rPr>
              <a:t>恢复逻辑的物件同步方案</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5122" name="Picture 2"/>
          <p:cNvPicPr>
            <a:picLocks noChangeAspect="1" noChangeArrowheads="1"/>
          </p:cNvPicPr>
          <p:nvPr/>
        </p:nvPicPr>
        <p:blipFill>
          <a:blip r:embed="rId3"/>
          <a:srcRect/>
          <a:stretch>
            <a:fillRect/>
          </a:stretch>
        </p:blipFill>
        <p:spPr bwMode="auto">
          <a:xfrm>
            <a:off x="2133600" y="2057400"/>
            <a:ext cx="5067300"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同步方案</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断线重连的状态恢复方案</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6" name="Picture 2"/>
          <p:cNvPicPr>
            <a:picLocks noChangeAspect="1" noChangeArrowheads="1"/>
          </p:cNvPicPr>
          <p:nvPr/>
        </p:nvPicPr>
        <p:blipFill>
          <a:blip r:embed="rId3"/>
          <a:srcRect/>
          <a:stretch>
            <a:fillRect/>
          </a:stretch>
        </p:blipFill>
        <p:spPr bwMode="auto">
          <a:xfrm>
            <a:off x="2871788" y="2152650"/>
            <a:ext cx="3400425" cy="3409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制作流程改进</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引入</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Archetype</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前工作流程</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8198" name="Picture 6"/>
          <p:cNvPicPr>
            <a:picLocks noChangeAspect="1" noChangeArrowheads="1"/>
          </p:cNvPicPr>
          <p:nvPr/>
        </p:nvPicPr>
        <p:blipFill>
          <a:blip r:embed="rId3"/>
          <a:srcRect/>
          <a:stretch>
            <a:fillRect/>
          </a:stretch>
        </p:blipFill>
        <p:spPr bwMode="auto">
          <a:xfrm>
            <a:off x="2324100" y="2566988"/>
            <a:ext cx="4495800" cy="1724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制作流程改进</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Archetype</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静态属性共享</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
        <p:nvSpPr>
          <p:cNvPr id="7" name="圆角矩形 6"/>
          <p:cNvSpPr/>
          <p:nvPr/>
        </p:nvSpPr>
        <p:spPr bwMode="auto">
          <a:xfrm>
            <a:off x="5486400" y="2667000"/>
            <a:ext cx="2819400" cy="1676400"/>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smtClean="0">
              <a:ln>
                <a:noFill/>
              </a:ln>
              <a:solidFill>
                <a:schemeClr val="tx1"/>
              </a:solidFill>
              <a:effectLst/>
              <a:latin typeface="楷体"/>
              <a:ea typeface="楷体"/>
              <a:cs typeface="楷体"/>
            </a:endParaRPr>
          </a:p>
        </p:txBody>
      </p:sp>
      <p:sp>
        <p:nvSpPr>
          <p:cNvPr id="8" name="圆角矩形 7"/>
          <p:cNvSpPr/>
          <p:nvPr/>
        </p:nvSpPr>
        <p:spPr bwMode="auto">
          <a:xfrm>
            <a:off x="6096000" y="29839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Dynamic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0" name="圆角矩形 9"/>
          <p:cNvSpPr/>
          <p:nvPr/>
        </p:nvSpPr>
        <p:spPr bwMode="auto">
          <a:xfrm>
            <a:off x="6096000" y="35935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Static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1" name="圆角矩形 10"/>
          <p:cNvSpPr/>
          <p:nvPr/>
        </p:nvSpPr>
        <p:spPr bwMode="auto">
          <a:xfrm>
            <a:off x="1371600" y="4343400"/>
            <a:ext cx="2819400" cy="1676400"/>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smtClean="0">
              <a:ln>
                <a:noFill/>
              </a:ln>
              <a:solidFill>
                <a:schemeClr val="tx1"/>
              </a:solidFill>
              <a:effectLst/>
              <a:latin typeface="楷体"/>
              <a:ea typeface="楷体"/>
              <a:cs typeface="楷体"/>
            </a:endParaRPr>
          </a:p>
        </p:txBody>
      </p:sp>
      <p:sp>
        <p:nvSpPr>
          <p:cNvPr id="12" name="圆角矩形 11"/>
          <p:cNvSpPr/>
          <p:nvPr/>
        </p:nvSpPr>
        <p:spPr bwMode="auto">
          <a:xfrm>
            <a:off x="1981200" y="46603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Dynamic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3" name="圆角矩形 12"/>
          <p:cNvSpPr/>
          <p:nvPr/>
        </p:nvSpPr>
        <p:spPr bwMode="auto">
          <a:xfrm>
            <a:off x="1981200" y="52699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Static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4" name="圆角矩形 13"/>
          <p:cNvSpPr/>
          <p:nvPr/>
        </p:nvSpPr>
        <p:spPr bwMode="auto">
          <a:xfrm>
            <a:off x="1371600" y="2133600"/>
            <a:ext cx="2819400" cy="1676400"/>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dirty="0" smtClean="0">
              <a:ln>
                <a:noFill/>
              </a:ln>
              <a:solidFill>
                <a:schemeClr val="tx1"/>
              </a:solidFill>
              <a:effectLst/>
              <a:latin typeface="楷体"/>
              <a:ea typeface="楷体"/>
              <a:cs typeface="楷体"/>
            </a:endParaRPr>
          </a:p>
        </p:txBody>
      </p:sp>
      <p:sp>
        <p:nvSpPr>
          <p:cNvPr id="15" name="圆角矩形 14"/>
          <p:cNvSpPr/>
          <p:nvPr/>
        </p:nvSpPr>
        <p:spPr bwMode="auto">
          <a:xfrm>
            <a:off x="1981200" y="24505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Dynamic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6" name="圆角矩形 15"/>
          <p:cNvSpPr/>
          <p:nvPr/>
        </p:nvSpPr>
        <p:spPr bwMode="auto">
          <a:xfrm>
            <a:off x="1981200" y="3060112"/>
            <a:ext cx="1600200" cy="445088"/>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Static</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7" name="圆角矩形 16"/>
          <p:cNvSpPr/>
          <p:nvPr/>
        </p:nvSpPr>
        <p:spPr bwMode="auto">
          <a:xfrm>
            <a:off x="5791200" y="2298112"/>
            <a:ext cx="2133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Archetype</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rPr>
              <a:t>对象</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8" name="圆角矩形 17"/>
          <p:cNvSpPr/>
          <p:nvPr/>
        </p:nvSpPr>
        <p:spPr bwMode="auto">
          <a:xfrm>
            <a:off x="1752600" y="1828800"/>
            <a:ext cx="2133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Entity</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rPr>
              <a:t>对象</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9" name="圆角矩形 18"/>
          <p:cNvSpPr/>
          <p:nvPr/>
        </p:nvSpPr>
        <p:spPr bwMode="auto">
          <a:xfrm>
            <a:off x="1752600" y="4050712"/>
            <a:ext cx="2133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itchFamily="34" charset="-122"/>
                <a:ea typeface="微软雅黑" pitchFamily="34" charset="-122"/>
                <a:cs typeface="楷体"/>
              </a:rPr>
              <a:t>Entity</a:t>
            </a:r>
            <a:r>
              <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rPr>
              <a:t>对象</a:t>
            </a:r>
            <a:endParaRPr kumimoji="0" lang="zh-CN" altLang="en-US" sz="20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cxnSp>
        <p:nvCxnSpPr>
          <p:cNvPr id="29" name="肘形连接符 28"/>
          <p:cNvCxnSpPr>
            <a:stCxn id="16" idx="3"/>
            <a:endCxn id="10" idx="1"/>
          </p:cNvCxnSpPr>
          <p:nvPr/>
        </p:nvCxnSpPr>
        <p:spPr bwMode="auto">
          <a:xfrm>
            <a:off x="3581400" y="3282656"/>
            <a:ext cx="2514600" cy="533400"/>
          </a:xfrm>
          <a:prstGeom prst="bentConnector3">
            <a:avLst>
              <a:gd name="adj1" fmla="val 50000"/>
            </a:avLst>
          </a:prstGeom>
          <a:noFill/>
          <a:ln w="19050" cap="flat" cmpd="sng" algn="ctr">
            <a:solidFill>
              <a:schemeClr val="accent1">
                <a:lumMod val="75000"/>
              </a:schemeClr>
            </a:solidFill>
            <a:prstDash val="solid"/>
            <a:round/>
            <a:headEnd type="none" w="med" len="med"/>
            <a:tailEnd type="arrow"/>
          </a:ln>
          <a:effectLst/>
        </p:spPr>
      </p:cxnSp>
      <p:cxnSp>
        <p:nvCxnSpPr>
          <p:cNvPr id="32" name="肘形连接符 31"/>
          <p:cNvCxnSpPr>
            <a:stCxn id="13" idx="3"/>
            <a:endCxn id="10" idx="1"/>
          </p:cNvCxnSpPr>
          <p:nvPr/>
        </p:nvCxnSpPr>
        <p:spPr bwMode="auto">
          <a:xfrm flipV="1">
            <a:off x="3581400" y="3816056"/>
            <a:ext cx="2514600" cy="1676400"/>
          </a:xfrm>
          <a:prstGeom prst="bentConnector3">
            <a:avLst>
              <a:gd name="adj1" fmla="val 50000"/>
            </a:avLst>
          </a:prstGeom>
          <a:noFill/>
          <a:ln w="19050" cap="flat" cmpd="sng" algn="ctr">
            <a:solidFill>
              <a:schemeClr val="accent1">
                <a:lumMod val="75000"/>
              </a:schemeClr>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制作流程改进</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引入</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Archetype</a:t>
            </a:r>
            <a:r>
              <a:rPr lang="zh-CN" altLang="en-US" sz="1800" dirty="0" smtClean="0">
                <a:solidFill>
                  <a:schemeClr val="bg1"/>
                </a:solidFill>
                <a:latin typeface="微软雅黑" pitchFamily="34" charset="-122"/>
                <a:ea typeface="微软雅黑" pitchFamily="34" charset="-122"/>
                <a:cs typeface="楷体"/>
              </a:rPr>
              <a:t>后</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工作流程</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9219" name="Picture 3"/>
          <p:cNvPicPr>
            <a:picLocks noChangeAspect="1" noChangeArrowheads="1"/>
          </p:cNvPicPr>
          <p:nvPr/>
        </p:nvPicPr>
        <p:blipFill>
          <a:blip r:embed="rId3"/>
          <a:srcRect/>
          <a:stretch>
            <a:fillRect/>
          </a:stretch>
        </p:blipFill>
        <p:spPr bwMode="auto">
          <a:xfrm>
            <a:off x="2224088" y="2633663"/>
            <a:ext cx="4695825" cy="1590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r>
              <a:rPr lang="zh-CN" altLang="en-US" dirty="0" smtClean="0">
                <a:latin typeface="微软雅黑" pitchFamily="34" charset="-122"/>
                <a:ea typeface="微软雅黑" pitchFamily="34" charset="-122"/>
              </a:rPr>
              <a:t>水面控制逻辑扩展</a:t>
            </a:r>
            <a:endParaRPr lang="en-US" altLang="zh-CN" dirty="0" smtClean="0">
              <a:latin typeface="微软雅黑" pitchFamily="34" charset="-122"/>
              <a:ea typeface="微软雅黑" pitchFamily="34" charset="-122"/>
            </a:endParaRPr>
          </a:p>
          <a:p>
            <a:pPr lvl="1" eaLnBrk="1" hangingPunct="1"/>
            <a:endParaRPr lang="en-US" altLang="zh-CN" dirty="0" smtClean="0">
              <a:latin typeface="微软雅黑" pitchFamily="34" charset="-122"/>
              <a:ea typeface="微软雅黑" pitchFamily="34" charset="-122"/>
            </a:endParaRPr>
          </a:p>
          <a:p>
            <a:pPr lvl="1" eaLnBrk="1" hangingPunct="1"/>
            <a:r>
              <a:rPr lang="zh-CN" altLang="en-US" dirty="0" smtClean="0">
                <a:latin typeface="微软雅黑" pitchFamily="34" charset="-122"/>
                <a:ea typeface="微软雅黑" pitchFamily="34" charset="-122"/>
              </a:rPr>
              <a:t>植被</a:t>
            </a:r>
            <a:r>
              <a:rPr lang="zh-CN" altLang="en-US" dirty="0" smtClean="0">
                <a:latin typeface="微软雅黑" pitchFamily="34" charset="-122"/>
                <a:ea typeface="微软雅黑" pitchFamily="34" charset="-122"/>
              </a:rPr>
              <a:t>系统引入</a:t>
            </a:r>
            <a:r>
              <a:rPr lang="en-US" altLang="zh-CN" dirty="0" smtClean="0">
                <a:latin typeface="微软雅黑" pitchFamily="34" charset="-122"/>
                <a:ea typeface="微软雅黑" pitchFamily="34" charset="-122"/>
              </a:rPr>
              <a:t>Game Play</a:t>
            </a:r>
          </a:p>
          <a:p>
            <a:pPr lvl="1" eaLnBrk="1" hangingPunct="1"/>
            <a:endParaRPr lang="en-US" altLang="zh-CN" dirty="0" smtClean="0">
              <a:latin typeface="宋体" charset="-122"/>
            </a:endParaRPr>
          </a:p>
          <a:p>
            <a:pPr lvl="1" eaLnBrk="1" hangingPunct="1"/>
            <a:endParaRPr lang="en-US" altLang="zh-CN" b="0" dirty="0" smtClean="0">
              <a:latin typeface="宋体" charset="-122"/>
            </a:endParaRPr>
          </a:p>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a:t>
            </a:r>
            <a:r>
              <a:rPr lang="zh-CN" altLang="en-US" dirty="0" smtClean="0">
                <a:latin typeface="微软雅黑" pitchFamily="34" charset="-122"/>
                <a:ea typeface="微软雅黑" pitchFamily="34" charset="-122"/>
              </a:rPr>
              <a:t>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表现力</a:t>
            </a:r>
            <a:r>
              <a:rPr lang="zh-CN" altLang="en-US" dirty="0" smtClean="0">
                <a:latin typeface="微软雅黑" pitchFamily="34" charset="-122"/>
                <a:ea typeface="微软雅黑" pitchFamily="34" charset="-122"/>
              </a:rPr>
              <a:t>强化</a:t>
            </a:r>
          </a:p>
        </p:txBody>
      </p:sp>
      <p:sp>
        <p:nvSpPr>
          <p:cNvPr id="4" name="圆角矩形 3"/>
          <p:cNvSpPr/>
          <p:nvPr/>
        </p:nvSpPr>
        <p:spPr bwMode="auto">
          <a:xfrm>
            <a:off x="1600200" y="1265364"/>
            <a:ext cx="4419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场景物件对</a:t>
            </a:r>
            <a:r>
              <a:rPr lang="en-US" altLang="zh-CN" sz="2000" dirty="0" smtClean="0">
                <a:solidFill>
                  <a:schemeClr val="bg1"/>
                </a:solidFill>
                <a:latin typeface="微软雅黑" pitchFamily="34" charset="-122"/>
                <a:ea typeface="微软雅黑" pitchFamily="34" charset="-122"/>
                <a:cs typeface="楷体"/>
              </a:rPr>
              <a:t>Water</a:t>
            </a:r>
            <a:r>
              <a:rPr lang="zh-CN" altLang="en-US" sz="2000" dirty="0" smtClean="0">
                <a:solidFill>
                  <a:schemeClr val="bg1"/>
                </a:solidFill>
                <a:latin typeface="微软雅黑" pitchFamily="34" charset="-122"/>
                <a:ea typeface="微软雅黑" pitchFamily="34" charset="-122"/>
                <a:cs typeface="楷体"/>
              </a:rPr>
              <a:t>的绑定和控制</a:t>
            </a:r>
            <a:endPar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
        <p:nvSpPr>
          <p:cNvPr id="5" name="圆角矩形 4"/>
          <p:cNvSpPr/>
          <p:nvPr/>
        </p:nvSpPr>
        <p:spPr bwMode="auto">
          <a:xfrm>
            <a:off x="1600200" y="1981200"/>
            <a:ext cx="4419600" cy="445088"/>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场景物件对植被效果的支持</a:t>
            </a:r>
            <a:endParaRPr kumimoji="0" lang="zh-CN" altLang="en-US" sz="20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 y="152400"/>
            <a:ext cx="6011863" cy="838200"/>
          </a:xfrm>
        </p:spPr>
        <p:txBody>
          <a:bodyPr/>
          <a:lstStyle/>
          <a:p>
            <a:pPr eaLnBrk="1" hangingPunct="1"/>
            <a:r>
              <a:rPr lang="zh-CN" altLang="en-US" dirty="0" smtClean="0">
                <a:latin typeface="微软雅黑" pitchFamily="34" charset="-122"/>
                <a:ea typeface="微软雅黑" pitchFamily="34" charset="-122"/>
              </a:rPr>
              <a:t>个人经历概述</a:t>
            </a:r>
          </a:p>
        </p:txBody>
      </p:sp>
      <p:sp>
        <p:nvSpPr>
          <p:cNvPr id="5123" name="Rectangle 3"/>
          <p:cNvSpPr>
            <a:spLocks noGrp="1" noChangeArrowheads="1"/>
          </p:cNvSpPr>
          <p:nvPr>
            <p:ph type="body" idx="1"/>
          </p:nvPr>
        </p:nvSpPr>
        <p:spPr>
          <a:xfrm>
            <a:off x="381000" y="1219200"/>
            <a:ext cx="8382000" cy="5257800"/>
          </a:xfrm>
        </p:spPr>
        <p:txBody>
          <a:bodyPr/>
          <a:lstStyle/>
          <a:p>
            <a:pPr eaLnBrk="1" hangingPunct="1"/>
            <a:r>
              <a:rPr lang="zh-CN" altLang="en-US" sz="2400" dirty="0" smtClean="0">
                <a:latin typeface="微软雅黑" pitchFamily="34" charset="-122"/>
                <a:ea typeface="微软雅黑" pitchFamily="34" charset="-122"/>
              </a:rPr>
              <a:t>经历项目：</a:t>
            </a:r>
            <a:r>
              <a:rPr lang="zh-CN" altLang="en-US" sz="2400" b="0" dirty="0" smtClean="0">
                <a:latin typeface="微软雅黑" pitchFamily="34" charset="-122"/>
                <a:ea typeface="微软雅黑" pitchFamily="34" charset="-122"/>
              </a:rPr>
              <a:t>怪物猎人</a:t>
            </a:r>
            <a:r>
              <a:rPr lang="en-US" altLang="zh-CN" sz="2400" b="0" dirty="0" smtClean="0">
                <a:latin typeface="微软雅黑" pitchFamily="34" charset="-122"/>
                <a:ea typeface="微软雅黑" pitchFamily="34" charset="-122"/>
              </a:rPr>
              <a:t>OL</a:t>
            </a:r>
          </a:p>
          <a:p>
            <a:pPr eaLnBrk="1" hangingPunct="1"/>
            <a:r>
              <a:rPr lang="zh-CN" altLang="en-US" sz="2400" dirty="0" smtClean="0">
                <a:latin typeface="微软雅黑" pitchFamily="34" charset="-122"/>
                <a:ea typeface="微软雅黑" pitchFamily="34" charset="-122"/>
              </a:rPr>
              <a:t>经历时间：</a:t>
            </a:r>
            <a:r>
              <a:rPr lang="en-US" altLang="zh-CN" sz="2400" b="0" dirty="0" smtClean="0">
                <a:latin typeface="微软雅黑" pitchFamily="34" charset="-122"/>
                <a:ea typeface="微软雅黑" pitchFamily="34" charset="-122"/>
              </a:rPr>
              <a:t>2009.7-2014.8</a:t>
            </a:r>
          </a:p>
          <a:p>
            <a:pPr eaLnBrk="1" hangingPunct="1"/>
            <a:r>
              <a:rPr lang="zh-CN" altLang="en-US" sz="2400" dirty="0" smtClean="0">
                <a:latin typeface="微软雅黑" pitchFamily="34" charset="-122"/>
                <a:ea typeface="微软雅黑" pitchFamily="34" charset="-122"/>
              </a:rPr>
              <a:t>经历阶段：</a:t>
            </a:r>
            <a:r>
              <a:rPr lang="zh-CN" altLang="en-US" sz="2400" b="0" dirty="0" smtClean="0">
                <a:latin typeface="微软雅黑" pitchFamily="34" charset="-122"/>
                <a:ea typeface="微软雅黑" pitchFamily="34" charset="-122"/>
              </a:rPr>
              <a:t>立项到第三次封闭测试</a:t>
            </a:r>
            <a:endParaRPr lang="en-US" altLang="zh-CN" sz="2400" b="0" dirty="0" smtClean="0">
              <a:latin typeface="微软雅黑" pitchFamily="34" charset="-122"/>
              <a:ea typeface="微软雅黑" pitchFamily="34" charset="-122"/>
            </a:endParaRPr>
          </a:p>
          <a:p>
            <a:pPr eaLnBrk="1" hangingPunct="1"/>
            <a:r>
              <a:rPr lang="zh-CN" altLang="en-US" sz="2400" dirty="0" smtClean="0">
                <a:latin typeface="微软雅黑" pitchFamily="34" charset="-122"/>
                <a:ea typeface="微软雅黑" pitchFamily="34" charset="-122"/>
              </a:rPr>
              <a:t>工作内容：</a:t>
            </a:r>
            <a:endParaRPr lang="en-US" altLang="zh-CN" sz="240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深圳用</a:t>
            </a:r>
            <a:r>
              <a:rPr lang="en-US" altLang="zh-CN" sz="2400" b="0" dirty="0" err="1" smtClean="0">
                <a:latin typeface="微软雅黑" pitchFamily="34" charset="-122"/>
                <a:ea typeface="微软雅黑" pitchFamily="34" charset="-122"/>
              </a:rPr>
              <a:t>Scaleform</a:t>
            </a:r>
            <a:r>
              <a:rPr lang="zh-CN" altLang="en-US" sz="2400" b="0" dirty="0" smtClean="0">
                <a:latin typeface="微软雅黑" pitchFamily="34" charset="-122"/>
                <a:ea typeface="微软雅黑" pitchFamily="34" charset="-122"/>
              </a:rPr>
              <a:t>搭建怪物猎人的</a:t>
            </a:r>
            <a:r>
              <a:rPr lang="en-US" altLang="zh-CN" sz="2400" b="0" dirty="0" smtClean="0">
                <a:latin typeface="微软雅黑" pitchFamily="34" charset="-122"/>
                <a:ea typeface="微软雅黑" pitchFamily="34" charset="-122"/>
              </a:rPr>
              <a:t>UI</a:t>
            </a:r>
          </a:p>
          <a:p>
            <a:pPr lvl="1" eaLnBrk="1" hangingPunct="1"/>
            <a:r>
              <a:rPr lang="zh-CN" altLang="en-US" sz="2400" b="0" dirty="0" smtClean="0">
                <a:latin typeface="微软雅黑" pitchFamily="34" charset="-122"/>
                <a:ea typeface="微软雅黑" pitchFamily="34" charset="-122"/>
              </a:rPr>
              <a:t>上海之后</a:t>
            </a:r>
            <a:r>
              <a:rPr lang="en-US" altLang="zh-CN" sz="2400" b="0" dirty="0" smtClean="0">
                <a:latin typeface="微软雅黑" pitchFamily="34" charset="-122"/>
                <a:ea typeface="微软雅黑" pitchFamily="34" charset="-122"/>
              </a:rPr>
              <a:t>evolution</a:t>
            </a:r>
            <a:r>
              <a:rPr lang="zh-CN" altLang="en-US" sz="2400" b="0" dirty="0" smtClean="0">
                <a:latin typeface="微软雅黑" pitchFamily="34" charset="-122"/>
                <a:ea typeface="微软雅黑" pitchFamily="34" charset="-122"/>
              </a:rPr>
              <a:t>引擎做过角色</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怪物猎人使用</a:t>
            </a:r>
            <a:r>
              <a:rPr lang="en-US" altLang="zh-CN" sz="2400" b="0" dirty="0" smtClean="0">
                <a:latin typeface="微软雅黑" pitchFamily="34" charset="-122"/>
                <a:ea typeface="微软雅黑" pitchFamily="34" charset="-122"/>
              </a:rPr>
              <a:t>cry3</a:t>
            </a:r>
            <a:r>
              <a:rPr lang="zh-CN" altLang="en-US" sz="2400" b="0" dirty="0" smtClean="0">
                <a:latin typeface="微软雅黑" pitchFamily="34" charset="-122"/>
                <a:ea typeface="微软雅黑" pitchFamily="34" charset="-122"/>
              </a:rPr>
              <a:t>后初期做怪物</a:t>
            </a:r>
            <a:r>
              <a:rPr lang="en-US" altLang="zh-CN" sz="2400" b="0" dirty="0" smtClean="0">
                <a:latin typeface="微软雅黑" pitchFamily="34" charset="-122"/>
                <a:ea typeface="微软雅黑" pitchFamily="34" charset="-122"/>
              </a:rPr>
              <a:t>AI</a:t>
            </a:r>
            <a:r>
              <a:rPr lang="zh-CN" altLang="en-US" sz="2400" b="0" dirty="0" smtClean="0">
                <a:latin typeface="微软雅黑" pitchFamily="34" charset="-122"/>
                <a:ea typeface="微软雅黑" pitchFamily="34" charset="-122"/>
              </a:rPr>
              <a:t>开发</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怪物猎人场景物件开发流程规范制定，系统搭建和需求实现以及后续优化，同步方案设计和实施</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怪物特殊玩法实现，特殊移动，与物件的交互等</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怪物群体</a:t>
            </a:r>
            <a:r>
              <a:rPr lang="en-US" altLang="zh-CN" sz="2400" b="0" dirty="0" smtClean="0">
                <a:latin typeface="微软雅黑" pitchFamily="34" charset="-122"/>
                <a:ea typeface="微软雅黑" pitchFamily="34" charset="-122"/>
              </a:rPr>
              <a:t>AI</a:t>
            </a:r>
            <a:r>
              <a:rPr lang="zh-CN" altLang="en-US" sz="2400" b="0" dirty="0" smtClean="0">
                <a:latin typeface="微软雅黑" pitchFamily="34" charset="-122"/>
                <a:ea typeface="微软雅黑" pitchFamily="34" charset="-122"/>
              </a:rPr>
              <a:t>系统的设计和实现</a:t>
            </a:r>
            <a:endParaRPr lang="en-US" altLang="zh-CN" sz="2400" b="0" dirty="0" smtClean="0">
              <a:latin typeface="微软雅黑" pitchFamily="34" charset="-122"/>
              <a:ea typeface="微软雅黑" pitchFamily="34" charset="-122"/>
            </a:endParaRPr>
          </a:p>
          <a:p>
            <a:pPr lvl="1" eaLnBrk="1" hangingPunct="1"/>
            <a:r>
              <a:rPr lang="zh-CN" altLang="en-US" sz="2400" b="0" dirty="0" smtClean="0">
                <a:latin typeface="微软雅黑" pitchFamily="34" charset="-122"/>
                <a:ea typeface="微软雅黑" pitchFamily="34" charset="-122"/>
              </a:rPr>
              <a:t>一些内存优化和系统重构工作</a:t>
            </a:r>
            <a:endParaRPr lang="en-US" altLang="zh-CN" sz="2400" b="0" dirty="0" smtClean="0">
              <a:latin typeface="微软雅黑" pitchFamily="34" charset="-122"/>
              <a:ea typeface="微软雅黑" pitchFamily="34" charset="-122"/>
            </a:endParaRPr>
          </a:p>
          <a:p>
            <a:pPr eaLnBrk="1" hangingPunct="1"/>
            <a:endParaRPr lang="en-US" altLang="zh-CN" sz="1600" b="0" dirty="0" smtClean="0">
              <a:latin typeface="宋体"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a:t>
            </a:r>
            <a:r>
              <a:rPr lang="zh-CN" altLang="en-US" dirty="0" smtClean="0">
                <a:latin typeface="微软雅黑" pitchFamily="34" charset="-122"/>
                <a:ea typeface="微软雅黑" pitchFamily="34" charset="-122"/>
              </a:rPr>
              <a:t>控制示例</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水的默认状态</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6" name="Picture 3"/>
          <p:cNvPicPr>
            <a:picLocks noChangeAspect="1" noChangeArrowheads="1"/>
          </p:cNvPicPr>
          <p:nvPr/>
        </p:nvPicPr>
        <p:blipFill>
          <a:blip r:embed="rId3"/>
          <a:srcRect/>
          <a:stretch>
            <a:fillRect/>
          </a:stretch>
        </p:blipFill>
        <p:spPr bwMode="auto">
          <a:xfrm>
            <a:off x="1190625" y="1914525"/>
            <a:ext cx="6810375" cy="3800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a:t>
            </a:r>
            <a:r>
              <a:rPr lang="zh-CN" altLang="en-US" dirty="0" smtClean="0">
                <a:latin typeface="微软雅黑" pitchFamily="34" charset="-122"/>
                <a:ea typeface="微软雅黑" pitchFamily="34" charset="-122"/>
              </a:rPr>
              <a:t>控制示例</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毒球落入水之后的效果</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7" name="Picture 2"/>
          <p:cNvPicPr>
            <a:picLocks noChangeAspect="1" noChangeArrowheads="1"/>
          </p:cNvPicPr>
          <p:nvPr/>
        </p:nvPicPr>
        <p:blipFill>
          <a:blip r:embed="rId3"/>
          <a:srcRect/>
          <a:stretch>
            <a:fillRect/>
          </a:stretch>
        </p:blipFill>
        <p:spPr bwMode="auto">
          <a:xfrm>
            <a:off x="1162050" y="1895475"/>
            <a:ext cx="6819900" cy="4048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水的绑定方案</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800" dirty="0" smtClean="0">
                <a:solidFill>
                  <a:schemeClr val="bg1"/>
                </a:solidFill>
                <a:latin typeface="微软雅黑" pitchFamily="34" charset="-122"/>
                <a:ea typeface="微软雅黑" pitchFamily="34" charset="-122"/>
                <a:cs typeface="楷体"/>
              </a:rPr>
              <a:t>Game Play</a:t>
            </a:r>
            <a:r>
              <a:rPr lang="zh-CN" altLang="en-US" sz="1800" dirty="0" smtClean="0">
                <a:solidFill>
                  <a:schemeClr val="bg1"/>
                </a:solidFill>
                <a:latin typeface="微软雅黑" pitchFamily="34" charset="-122"/>
                <a:ea typeface="微软雅黑" pitchFamily="34" charset="-122"/>
                <a:cs typeface="楷体"/>
              </a:rPr>
              <a:t>无法直接获得</a:t>
            </a:r>
            <a:r>
              <a:rPr lang="en-US" altLang="zh-CN" sz="1800" dirty="0" smtClean="0">
                <a:solidFill>
                  <a:schemeClr val="bg1"/>
                </a:solidFill>
                <a:latin typeface="微软雅黑" pitchFamily="34" charset="-122"/>
                <a:ea typeface="微软雅黑" pitchFamily="34" charset="-122"/>
                <a:cs typeface="楷体"/>
              </a:rPr>
              <a:t>Render Node</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6" name="Picture 4"/>
          <p:cNvPicPr>
            <a:picLocks noChangeAspect="1" noChangeArrowheads="1"/>
          </p:cNvPicPr>
          <p:nvPr/>
        </p:nvPicPr>
        <p:blipFill>
          <a:blip r:embed="rId3"/>
          <a:srcRect/>
          <a:stretch>
            <a:fillRect/>
          </a:stretch>
        </p:blipFill>
        <p:spPr bwMode="auto">
          <a:xfrm>
            <a:off x="2071688" y="1914525"/>
            <a:ext cx="5000625" cy="425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水的绑定方案</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通过物理系统导出所有水的物理代理体</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7" name="Picture 2"/>
          <p:cNvPicPr>
            <a:picLocks noChangeAspect="1" noChangeArrowheads="1"/>
          </p:cNvPicPr>
          <p:nvPr/>
        </p:nvPicPr>
        <p:blipFill>
          <a:blip r:embed="rId3"/>
          <a:srcRect/>
          <a:stretch>
            <a:fillRect/>
          </a:stretch>
        </p:blipFill>
        <p:spPr bwMode="auto">
          <a:xfrm>
            <a:off x="2071688" y="1914525"/>
            <a:ext cx="5000625" cy="425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水的绑定方案</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确定物件所在的</a:t>
            </a:r>
            <a:r>
              <a:rPr lang="en-US" altLang="zh-CN" sz="1800" dirty="0" smtClean="0">
                <a:solidFill>
                  <a:schemeClr val="bg1"/>
                </a:solidFill>
                <a:latin typeface="微软雅黑" pitchFamily="34" charset="-122"/>
                <a:ea typeface="微软雅黑" pitchFamily="34" charset="-122"/>
                <a:cs typeface="楷体"/>
              </a:rPr>
              <a:t>Area</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14338" name="Picture 2"/>
          <p:cNvPicPr>
            <a:picLocks noChangeAspect="1" noChangeArrowheads="1"/>
          </p:cNvPicPr>
          <p:nvPr/>
        </p:nvPicPr>
        <p:blipFill>
          <a:blip r:embed="rId3"/>
          <a:srcRect/>
          <a:stretch>
            <a:fillRect/>
          </a:stretch>
        </p:blipFill>
        <p:spPr bwMode="auto">
          <a:xfrm>
            <a:off x="2071688" y="1914525"/>
            <a:ext cx="5000625" cy="425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水的绑定方案</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场景物件与</a:t>
            </a:r>
            <a:r>
              <a:rPr lang="zh-CN" altLang="en-US" sz="1800" dirty="0" smtClean="0">
                <a:solidFill>
                  <a:schemeClr val="bg1"/>
                </a:solidFill>
                <a:latin typeface="微软雅黑" pitchFamily="34" charset="-122"/>
                <a:ea typeface="微软雅黑" pitchFamily="34" charset="-122"/>
                <a:cs typeface="楷体"/>
              </a:rPr>
              <a:t>渲染</a:t>
            </a:r>
            <a:r>
              <a:rPr lang="en-US" altLang="zh-CN" sz="1800" dirty="0" smtClean="0">
                <a:solidFill>
                  <a:schemeClr val="bg1"/>
                </a:solidFill>
                <a:latin typeface="微软雅黑" pitchFamily="34" charset="-122"/>
                <a:ea typeface="微软雅黑" pitchFamily="34" charset="-122"/>
                <a:cs typeface="楷体"/>
              </a:rPr>
              <a:t>Node</a:t>
            </a:r>
            <a:r>
              <a:rPr lang="zh-CN" altLang="en-US" sz="1800" dirty="0" smtClean="0">
                <a:solidFill>
                  <a:schemeClr val="bg1"/>
                </a:solidFill>
                <a:latin typeface="微软雅黑" pitchFamily="34" charset="-122"/>
                <a:ea typeface="微软雅黑" pitchFamily="34" charset="-122"/>
                <a:cs typeface="楷体"/>
              </a:rPr>
              <a:t>绑定</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15362" name="Picture 2"/>
          <p:cNvPicPr>
            <a:picLocks noChangeAspect="1" noChangeArrowheads="1"/>
          </p:cNvPicPr>
          <p:nvPr/>
        </p:nvPicPr>
        <p:blipFill>
          <a:blip r:embed="rId3"/>
          <a:srcRect/>
          <a:stretch>
            <a:fillRect/>
          </a:stretch>
        </p:blipFill>
        <p:spPr bwMode="auto">
          <a:xfrm>
            <a:off x="2071688" y="1914525"/>
            <a:ext cx="5000625" cy="425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buNone/>
            </a:pPr>
            <a:endParaRPr lang="en-US" altLang="zh-CN" dirty="0" smtClean="0">
              <a:latin typeface="微软雅黑" pitchFamily="34" charset="-122"/>
              <a:ea typeface="微软雅黑" pitchFamily="34" charset="-122"/>
            </a:endParaRPr>
          </a:p>
          <a:p>
            <a:pPr eaLnBrk="1" hangingPunct="1"/>
            <a:r>
              <a:rPr lang="zh-CN" altLang="en-US" b="0" dirty="0" smtClean="0">
                <a:latin typeface="微软雅黑" pitchFamily="34" charset="-122"/>
                <a:ea typeface="微软雅黑" pitchFamily="34" charset="-122"/>
              </a:rPr>
              <a:t>植被的创建</a:t>
            </a:r>
            <a:endParaRPr lang="en-US" altLang="zh-CN" b="0" dirty="0" smtClean="0">
              <a:latin typeface="微软雅黑" pitchFamily="34" charset="-122"/>
              <a:ea typeface="微软雅黑" pitchFamily="34" charset="-122"/>
            </a:endParaRPr>
          </a:p>
          <a:p>
            <a:pPr eaLnBrk="1" hangingPunct="1"/>
            <a:r>
              <a:rPr lang="zh-CN" altLang="en-US" b="0" dirty="0" smtClean="0">
                <a:latin typeface="微软雅黑" pitchFamily="34" charset="-122"/>
                <a:ea typeface="微软雅黑" pitchFamily="34" charset="-122"/>
              </a:rPr>
              <a:t>操作</a:t>
            </a:r>
            <a:endParaRPr lang="en-US" altLang="zh-CN" b="0" dirty="0" smtClean="0">
              <a:latin typeface="微软雅黑" pitchFamily="34" charset="-122"/>
              <a:ea typeface="微软雅黑" pitchFamily="34" charset="-122"/>
            </a:endParaRPr>
          </a:p>
          <a:p>
            <a:pPr eaLnBrk="1" hangingPunct="1"/>
            <a:r>
              <a:rPr lang="zh-CN" altLang="en-US" b="0" dirty="0" smtClean="0">
                <a:latin typeface="微软雅黑" pitchFamily="34" charset="-122"/>
                <a:ea typeface="微软雅黑" pitchFamily="34" charset="-122"/>
              </a:rPr>
              <a:t>文件名称到渲染合并的</a:t>
            </a:r>
            <a:r>
              <a:rPr lang="en-US" altLang="zh-CN" b="0" dirty="0" smtClean="0">
                <a:latin typeface="微软雅黑" pitchFamily="34" charset="-122"/>
                <a:ea typeface="微软雅黑" pitchFamily="34" charset="-122"/>
              </a:rPr>
              <a:t>group ID</a:t>
            </a:r>
            <a:r>
              <a:rPr lang="zh-CN" altLang="en-US" b="0" dirty="0" smtClean="0">
                <a:latin typeface="微软雅黑" pitchFamily="34" charset="-122"/>
                <a:ea typeface="微软雅黑" pitchFamily="34" charset="-122"/>
              </a:rPr>
              <a:t>的映射</a:t>
            </a:r>
            <a:endParaRPr lang="en-US" altLang="zh-CN" b="0"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创建植被组件拥有以下功能</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绑定的受击代理体引起的计算错误</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6" name="Picture 2"/>
          <p:cNvPicPr>
            <a:picLocks noChangeAspect="1" noChangeArrowheads="1"/>
          </p:cNvPicPr>
          <p:nvPr/>
        </p:nvPicPr>
        <p:blipFill>
          <a:blip r:embed="rId3"/>
          <a:srcRect/>
          <a:stretch>
            <a:fillRect/>
          </a:stretch>
        </p:blipFill>
        <p:spPr bwMode="auto">
          <a:xfrm>
            <a:off x="1042988" y="1924050"/>
            <a:ext cx="7058025" cy="3867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Touch bending </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基础实现</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7" name="Picture 2"/>
          <p:cNvPicPr>
            <a:picLocks noChangeAspect="1" noChangeArrowheads="1"/>
          </p:cNvPicPr>
          <p:nvPr/>
        </p:nvPicPr>
        <p:blipFill>
          <a:blip r:embed="rId3"/>
          <a:srcRect/>
          <a:stretch>
            <a:fillRect/>
          </a:stretch>
        </p:blipFill>
        <p:spPr bwMode="auto">
          <a:xfrm>
            <a:off x="2171700" y="3200400"/>
            <a:ext cx="4800600" cy="1428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多包围盒绑定计算</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错误修正方法</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17410" name="Picture 2"/>
          <p:cNvPicPr>
            <a:picLocks noChangeAspect="1" noChangeArrowheads="1"/>
          </p:cNvPicPr>
          <p:nvPr/>
        </p:nvPicPr>
        <p:blipFill>
          <a:blip r:embed="rId3"/>
          <a:srcRect/>
          <a:stretch>
            <a:fillRect/>
          </a:stretch>
        </p:blipFill>
        <p:spPr bwMode="auto">
          <a:xfrm>
            <a:off x="2171700" y="2214563"/>
            <a:ext cx="4800600" cy="2428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endParaRPr lang="zh-CN" altLang="en-US" dirty="0" smtClean="0">
              <a:latin typeface="微软雅黑" pitchFamily="34" charset="-122"/>
              <a:ea typeface="微软雅黑" pitchFamily="34" charset="-122"/>
            </a:endParaRPr>
          </a:p>
        </p:txBody>
      </p:sp>
      <p:sp>
        <p:nvSpPr>
          <p:cNvPr id="6" name="圆角矩形 5"/>
          <p:cNvSpPr/>
          <p:nvPr/>
        </p:nvSpPr>
        <p:spPr bwMode="auto">
          <a:xfrm>
            <a:off x="1752600" y="1524000"/>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系统的组件式结构</a:t>
            </a:r>
            <a:endPar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
        <p:nvSpPr>
          <p:cNvPr id="9" name="圆角矩形 8"/>
          <p:cNvSpPr/>
          <p:nvPr/>
        </p:nvSpPr>
        <p:spPr bwMode="auto">
          <a:xfrm>
            <a:off x="1752600" y="3152505"/>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场景物件的同步方案</a:t>
            </a:r>
            <a:endPar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
        <p:nvSpPr>
          <p:cNvPr id="10" name="圆角矩形 9"/>
          <p:cNvSpPr/>
          <p:nvPr/>
        </p:nvSpPr>
        <p:spPr bwMode="auto">
          <a:xfrm>
            <a:off x="1752600" y="4038600"/>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场景物件生产流程优化</a:t>
            </a:r>
            <a:endPar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
        <p:nvSpPr>
          <p:cNvPr id="11" name="圆角矩形 10"/>
          <p:cNvSpPr/>
          <p:nvPr/>
        </p:nvSpPr>
        <p:spPr bwMode="auto">
          <a:xfrm>
            <a:off x="1752600" y="4953000"/>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场景物件的引擎功能扩展</a:t>
            </a:r>
            <a:endPar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
        <p:nvSpPr>
          <p:cNvPr id="12" name="圆角矩形 11"/>
          <p:cNvSpPr/>
          <p:nvPr/>
        </p:nvSpPr>
        <p:spPr bwMode="auto">
          <a:xfrm>
            <a:off x="1752600" y="2314305"/>
            <a:ext cx="5638800" cy="581295"/>
          </a:xfrm>
          <a:prstGeom prst="roundRect">
            <a:avLst/>
          </a:prstGeom>
          <a:solidFill>
            <a:srgbClr val="00B0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rPr>
              <a:t>动态物件逻辑解决方案</a:t>
            </a:r>
            <a:r>
              <a:rPr kumimoji="0" lang="en-US" altLang="zh-CN" sz="2800" b="1" i="0" u="none" strike="noStrike" cap="none" normalizeH="0" baseline="0" dirty="0" smtClean="0">
                <a:ln>
                  <a:noFill/>
                </a:ln>
                <a:solidFill>
                  <a:schemeClr val="bg1"/>
                </a:solidFill>
                <a:effectLst/>
                <a:latin typeface="微软雅黑" pitchFamily="34" charset="-122"/>
                <a:ea typeface="微软雅黑" pitchFamily="34" charset="-122"/>
                <a:cs typeface="楷体"/>
              </a:rPr>
              <a:t>BT</a:t>
            </a:r>
            <a:endParaRPr kumimoji="0" lang="zh-CN" altLang="en-US" sz="2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修正后进入</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AABB</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正常</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7" name="Picture 2"/>
          <p:cNvPicPr>
            <a:picLocks noChangeAspect="1" noChangeArrowheads="1"/>
          </p:cNvPicPr>
          <p:nvPr/>
        </p:nvPicPr>
        <p:blipFill>
          <a:blip r:embed="rId3"/>
          <a:srcRect/>
          <a:stretch>
            <a:fillRect/>
          </a:stretch>
        </p:blipFill>
        <p:spPr bwMode="auto">
          <a:xfrm>
            <a:off x="1009650" y="1905000"/>
            <a:ext cx="71247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兼容植被功能</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正确的</a:t>
            </a:r>
            <a:r>
              <a:rPr lang="en-US" altLang="zh-CN" sz="1800" dirty="0" smtClean="0">
                <a:solidFill>
                  <a:schemeClr val="bg1"/>
                </a:solidFill>
                <a:latin typeface="微软雅黑" pitchFamily="34" charset="-122"/>
                <a:ea typeface="微软雅黑" pitchFamily="34" charset="-122"/>
                <a:cs typeface="楷体"/>
              </a:rPr>
              <a:t>Touch bending</a:t>
            </a:r>
            <a:r>
              <a:rPr lang="zh-CN" altLang="en-US" sz="1800" dirty="0" smtClean="0">
                <a:solidFill>
                  <a:schemeClr val="bg1"/>
                </a:solidFill>
                <a:latin typeface="微软雅黑" pitchFamily="34" charset="-122"/>
                <a:ea typeface="微软雅黑" pitchFamily="34" charset="-122"/>
                <a:cs typeface="楷体"/>
              </a:rPr>
              <a:t>效果</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6" name="Picture 2"/>
          <p:cNvPicPr>
            <a:picLocks noChangeAspect="1" noChangeArrowheads="1"/>
          </p:cNvPicPr>
          <p:nvPr/>
        </p:nvPicPr>
        <p:blipFill>
          <a:blip r:embed="rId3"/>
          <a:srcRect/>
          <a:stretch>
            <a:fillRect/>
          </a:stretch>
        </p:blipFill>
        <p:spPr bwMode="auto">
          <a:xfrm>
            <a:off x="1114425" y="1924050"/>
            <a:ext cx="6915150" cy="4019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水面升降</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开始和结束进行物理化</a:t>
            </a:r>
            <a:endParaRPr lang="en-US" altLang="zh-CN" b="0"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392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水和植被功能优化</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水面的升降引起物件的反复物理化</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开启单轴缩放后关闭</a:t>
            </a:r>
            <a:r>
              <a:rPr lang="en-US" altLang="zh-CN" b="0" dirty="0" smtClean="0">
                <a:latin typeface="微软雅黑" pitchFamily="34" charset="-122"/>
                <a:ea typeface="微软雅黑" pitchFamily="34" charset="-122"/>
              </a:rPr>
              <a:t>foliage</a:t>
            </a:r>
            <a:r>
              <a:rPr lang="zh-CN" altLang="en-US" b="0" dirty="0" smtClean="0">
                <a:latin typeface="微软雅黑" pitchFamily="34" charset="-122"/>
                <a:ea typeface="微软雅黑" pitchFamily="34" charset="-122"/>
              </a:rPr>
              <a:t>的</a:t>
            </a:r>
            <a:r>
              <a:rPr lang="en-US" altLang="zh-CN" b="0" dirty="0" err="1" smtClean="0">
                <a:latin typeface="微软雅黑" pitchFamily="34" charset="-122"/>
                <a:ea typeface="微软雅黑" pitchFamily="34" charset="-122"/>
              </a:rPr>
              <a:t>physicalize</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逻辑结束后再重新打开</a:t>
            </a:r>
            <a:endParaRPr lang="en-US" altLang="zh-CN" b="0"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392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水和植被功能优化</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植被做燃烧逻辑需要单轴缩放引起反复物理化</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eaLnBrk="1" hangingPunct="1"/>
            <a:r>
              <a:rPr lang="zh-CN" altLang="en-US" dirty="0" smtClean="0">
                <a:latin typeface="微软雅黑" pitchFamily="34" charset="-122"/>
                <a:ea typeface="微软雅黑" pitchFamily="34" charset="-122"/>
              </a:rPr>
              <a:t> 动态</a:t>
            </a:r>
            <a:r>
              <a:rPr lang="zh-CN" altLang="en-US" dirty="0" smtClean="0">
                <a:latin typeface="微软雅黑" pitchFamily="34" charset="-122"/>
                <a:ea typeface="微软雅黑" pitchFamily="34" charset="-122"/>
              </a:rPr>
              <a:t>物件的开发流程</a:t>
            </a:r>
            <a:r>
              <a:rPr lang="zh-CN" altLang="en-US" dirty="0" smtClean="0">
                <a:latin typeface="微软雅黑" pitchFamily="34" charset="-122"/>
                <a:ea typeface="微软雅黑" pitchFamily="34" charset="-122"/>
              </a:rPr>
              <a:t>优化</a:t>
            </a:r>
            <a:endParaRPr lang="en-US" altLang="zh-CN" dirty="0" smtClean="0">
              <a:latin typeface="微软雅黑" pitchFamily="34" charset="-122"/>
              <a:ea typeface="微软雅黑" pitchFamily="34" charset="-122"/>
            </a:endParaRPr>
          </a:p>
          <a:p>
            <a:pPr eaLnBrk="1" hangingPunct="1"/>
            <a:endParaRPr lang="en-US" altLang="zh-CN" dirty="0" smtClean="0">
              <a:latin typeface="微软雅黑" pitchFamily="34" charset="-122"/>
              <a:ea typeface="微软雅黑" pitchFamily="34" charset="-122"/>
            </a:endParaRPr>
          </a:p>
        </p:txBody>
      </p:sp>
      <p:sp>
        <p:nvSpPr>
          <p:cNvPr id="91" name="Rectangle 2"/>
          <p:cNvSpPr>
            <a:spLocks noGrp="1" noChangeArrowheads="1"/>
          </p:cNvSpPr>
          <p:nvPr>
            <p:ph type="title"/>
          </p:nvPr>
        </p:nvSpPr>
        <p:spPr>
          <a:xfrm>
            <a:off x="236538" y="76200"/>
            <a:ext cx="6392862" cy="838200"/>
          </a:xfrm>
        </p:spPr>
        <p:txBody>
          <a:bodyPr/>
          <a:lstStyle/>
          <a:p>
            <a:pPr eaLnBrk="1" hangingPunct="1"/>
            <a:r>
              <a:rPr lang="zh-CN" altLang="en-US" dirty="0" smtClean="0">
                <a:latin typeface="微软雅黑" pitchFamily="34" charset="-122"/>
                <a:ea typeface="微软雅黑" pitchFamily="34" charset="-122"/>
              </a:rPr>
              <a:t>怪物特殊玩法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动态逻辑生成</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物件的动态生成管线主要为怪物准备</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endParaRPr lang="en-US" altLang="zh-CN" b="0" dirty="0" smtClean="0">
              <a:latin typeface="宋体"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怪物</a:t>
            </a:r>
            <a:r>
              <a:rPr lang="zh-CN" altLang="en-US" dirty="0" smtClean="0">
                <a:latin typeface="微软雅黑" pitchFamily="34" charset="-122"/>
                <a:ea typeface="微软雅黑" pitchFamily="34" charset="-122"/>
              </a:rPr>
              <a:t>特殊玩</a:t>
            </a:r>
            <a:r>
              <a:rPr lang="zh-CN" altLang="en-US" dirty="0" smtClean="0">
                <a:latin typeface="微软雅黑" pitchFamily="34" charset="-122"/>
                <a:ea typeface="微软雅黑" pitchFamily="34" charset="-122"/>
              </a:rPr>
              <a:t>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特殊移动</a:t>
            </a:r>
            <a:endParaRPr lang="zh-CN" altLang="en-US" dirty="0" smtClean="0">
              <a:latin typeface="微软雅黑" pitchFamily="34" charset="-122"/>
              <a:ea typeface="微软雅黑" pitchFamily="34" charset="-122"/>
            </a:endParaRPr>
          </a:p>
        </p:txBody>
      </p:sp>
      <p:pic>
        <p:nvPicPr>
          <p:cNvPr id="7170" name="Picture 2"/>
          <p:cNvPicPr>
            <a:picLocks noChangeAspect="1" noChangeArrowheads="1"/>
          </p:cNvPicPr>
          <p:nvPr/>
        </p:nvPicPr>
        <p:blipFill>
          <a:blip r:embed="rId3"/>
          <a:srcRect/>
          <a:stretch>
            <a:fillRect/>
          </a:stretch>
        </p:blipFill>
        <p:spPr bwMode="auto">
          <a:xfrm>
            <a:off x="1147763" y="1247775"/>
            <a:ext cx="6848475" cy="436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419600"/>
          </a:xfrm>
        </p:spPr>
        <p:txBody>
          <a:bodyPr/>
          <a:lstStyle/>
          <a:p>
            <a:pPr lvl="1" eaLnBrk="1" hangingPunct="1">
              <a:buNone/>
            </a:pPr>
            <a:endParaRPr lang="en-US" altLang="zh-CN" b="0" dirty="0" smtClean="0">
              <a:latin typeface="宋体"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怪物特殊玩法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特殊移动</a:t>
            </a:r>
            <a:endParaRPr lang="zh-CN" altLang="en-US" dirty="0" smtClean="0">
              <a:latin typeface="微软雅黑" pitchFamily="34" charset="-122"/>
              <a:ea typeface="微软雅黑" pitchFamily="34" charset="-122"/>
            </a:endParaRPr>
          </a:p>
        </p:txBody>
      </p:sp>
      <p:pic>
        <p:nvPicPr>
          <p:cNvPr id="8194" name="Picture 2"/>
          <p:cNvPicPr>
            <a:picLocks noChangeAspect="1" noChangeArrowheads="1"/>
          </p:cNvPicPr>
          <p:nvPr/>
        </p:nvPicPr>
        <p:blipFill>
          <a:blip r:embed="rId3"/>
          <a:srcRect/>
          <a:stretch>
            <a:fillRect/>
          </a:stretch>
        </p:blipFill>
        <p:spPr bwMode="auto">
          <a:xfrm>
            <a:off x="1162050" y="1195388"/>
            <a:ext cx="6819900" cy="4467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76200"/>
            <a:ext cx="7696200" cy="838200"/>
          </a:xfrm>
        </p:spPr>
        <p:txBody>
          <a:bodyPr/>
          <a:lstStyle/>
          <a:p>
            <a:pPr eaLnBrk="1" hangingPunct="1"/>
            <a:r>
              <a:rPr lang="zh-CN" altLang="en-US" dirty="0" smtClean="0">
                <a:latin typeface="微软雅黑" pitchFamily="34" charset="-122"/>
                <a:ea typeface="微软雅黑" pitchFamily="34" charset="-122"/>
              </a:rPr>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defRPr/>
            </a:pPr>
            <a:r>
              <a:rPr lang="zh-CN" altLang="en-US" dirty="0" smtClean="0">
                <a:latin typeface="微软雅黑" pitchFamily="34" charset="-122"/>
                <a:ea typeface="微软雅黑" pitchFamily="34" charset="-122"/>
              </a:rPr>
              <a:t>  在</a:t>
            </a:r>
            <a:r>
              <a:rPr lang="zh-CN" altLang="en-US" dirty="0" smtClean="0">
                <a:latin typeface="微软雅黑" pitchFamily="34" charset="-122"/>
                <a:ea typeface="微软雅黑" pitchFamily="34" charset="-122"/>
              </a:rPr>
              <a:t>技术</a:t>
            </a:r>
            <a:r>
              <a:rPr lang="zh-CN" altLang="zh-CN" dirty="0" smtClean="0">
                <a:latin typeface="微软雅黑" pitchFamily="34" charset="-122"/>
                <a:ea typeface="微软雅黑" pitchFamily="34" charset="-122"/>
              </a:rPr>
              <a:t>/业务领域的最突出的几项专长</a:t>
            </a:r>
            <a:endParaRPr lang="en-US" altLang="zh-CN" dirty="0" smtClean="0">
              <a:latin typeface="微软雅黑" pitchFamily="34" charset="-122"/>
              <a:ea typeface="微软雅黑" pitchFamily="34" charset="-122"/>
            </a:endParaRPr>
          </a:p>
          <a:p>
            <a:pPr marL="798513" lvl="2" indent="-261938" eaLnBrk="1" hangingPunct="1">
              <a:defRPr/>
            </a:pPr>
            <a:endParaRPr lang="en-US" altLang="zh-CN" dirty="0" smtClean="0">
              <a:latin typeface="微软雅黑" pitchFamily="34" charset="-122"/>
              <a:ea typeface="微软雅黑" pitchFamily="34" charset="-122"/>
              <a:cs typeface="+mn-cs"/>
            </a:endParaRPr>
          </a:p>
          <a:p>
            <a:pPr marL="798513" lvl="2" indent="-261938" eaLnBrk="1" hangingPunct="1">
              <a:defRPr/>
            </a:pPr>
            <a:r>
              <a:rPr lang="en-US" altLang="zh-CN" dirty="0" smtClean="0">
                <a:latin typeface="微软雅黑" pitchFamily="34" charset="-122"/>
                <a:ea typeface="微软雅黑" pitchFamily="34" charset="-122"/>
                <a:cs typeface="+mn-cs"/>
              </a:rPr>
              <a:t>C</a:t>
            </a:r>
            <a:r>
              <a:rPr lang="en-US" altLang="zh-CN" dirty="0">
                <a:latin typeface="微软雅黑" pitchFamily="34" charset="-122"/>
                <a:ea typeface="微软雅黑" pitchFamily="34" charset="-122"/>
                <a:cs typeface="+mn-cs"/>
              </a:rPr>
              <a:t>++</a:t>
            </a:r>
            <a:r>
              <a:rPr lang="zh-CN" altLang="en-US" dirty="0">
                <a:latin typeface="微软雅黑" pitchFamily="34" charset="-122"/>
                <a:ea typeface="微软雅黑" pitchFamily="34" charset="-122"/>
                <a:cs typeface="+mn-cs"/>
              </a:rPr>
              <a:t>语言，</a:t>
            </a:r>
            <a:r>
              <a:rPr lang="en-US" altLang="zh-CN" dirty="0" err="1">
                <a:latin typeface="微软雅黑" pitchFamily="34" charset="-122"/>
                <a:ea typeface="微软雅黑" pitchFamily="34" charset="-122"/>
                <a:cs typeface="+mn-cs"/>
              </a:rPr>
              <a:t>Lua</a:t>
            </a:r>
            <a:r>
              <a:rPr lang="zh-CN" altLang="en-US" dirty="0">
                <a:latin typeface="微软雅黑" pitchFamily="34" charset="-122"/>
                <a:ea typeface="微软雅黑" pitchFamily="34" charset="-122"/>
                <a:cs typeface="+mn-cs"/>
              </a:rPr>
              <a:t>语言知识</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掌握</a:t>
            </a:r>
            <a:r>
              <a:rPr lang="en-US" altLang="zh-CN" b="0" dirty="0" smtClean="0">
                <a:latin typeface="微软雅黑" pitchFamily="34" charset="-122"/>
                <a:ea typeface="微软雅黑" pitchFamily="34" charset="-122"/>
                <a:cs typeface="+mn-cs"/>
              </a:rPr>
              <a:t>C++</a:t>
            </a:r>
            <a:r>
              <a:rPr lang="zh-CN" altLang="en-US" b="0" dirty="0" smtClean="0">
                <a:latin typeface="微软雅黑" pitchFamily="34" charset="-122"/>
                <a:ea typeface="微软雅黑" pitchFamily="34" charset="-122"/>
                <a:cs typeface="+mn-cs"/>
              </a:rPr>
              <a:t>的继承，封装和多态，模版的使用方面知识，深入研究</a:t>
            </a:r>
            <a:r>
              <a:rPr lang="en-US" altLang="zh-CN" b="0" dirty="0" smtClean="0">
                <a:latin typeface="微软雅黑" pitchFamily="34" charset="-122"/>
                <a:ea typeface="微软雅黑" pitchFamily="34" charset="-122"/>
                <a:cs typeface="+mn-cs"/>
              </a:rPr>
              <a:t>cocos2dx</a:t>
            </a:r>
            <a:r>
              <a:rPr lang="zh-CN" altLang="en-US" b="0" dirty="0" smtClean="0">
                <a:latin typeface="微软雅黑" pitchFamily="34" charset="-122"/>
                <a:ea typeface="微软雅黑" pitchFamily="34" charset="-122"/>
                <a:cs typeface="+mn-cs"/>
              </a:rPr>
              <a:t>，</a:t>
            </a:r>
            <a:r>
              <a:rPr lang="en-US" altLang="zh-CN" b="0" dirty="0" err="1" smtClean="0">
                <a:latin typeface="微软雅黑" pitchFamily="34" charset="-122"/>
                <a:ea typeface="微软雅黑" pitchFamily="34" charset="-122"/>
                <a:cs typeface="+mn-cs"/>
              </a:rPr>
              <a:t>tolua</a:t>
            </a:r>
            <a:r>
              <a:rPr lang="zh-CN" altLang="en-US" b="0" dirty="0" smtClean="0">
                <a:latin typeface="微软雅黑" pitchFamily="34" charset="-122"/>
                <a:ea typeface="微软雅黑" pitchFamily="34" charset="-122"/>
                <a:cs typeface="+mn-cs"/>
              </a:rPr>
              <a:t>，</a:t>
            </a:r>
            <a:r>
              <a:rPr lang="en-US" altLang="zh-CN" b="0" dirty="0" smtClean="0">
                <a:latin typeface="微软雅黑" pitchFamily="34" charset="-122"/>
                <a:ea typeface="微软雅黑" pitchFamily="34" charset="-122"/>
                <a:cs typeface="+mn-cs"/>
              </a:rPr>
              <a:t>Cry3</a:t>
            </a:r>
            <a:r>
              <a:rPr lang="zh-CN" altLang="en-US" b="0" dirty="0" smtClean="0">
                <a:latin typeface="微软雅黑" pitchFamily="34" charset="-122"/>
                <a:ea typeface="微软雅黑" pitchFamily="34" charset="-122"/>
                <a:cs typeface="+mn-cs"/>
              </a:rPr>
              <a:t>的</a:t>
            </a:r>
            <a:r>
              <a:rPr lang="en-US" altLang="zh-CN" b="0" dirty="0" err="1" smtClean="0">
                <a:latin typeface="微软雅黑" pitchFamily="34" charset="-122"/>
                <a:ea typeface="微软雅黑" pitchFamily="34" charset="-122"/>
                <a:cs typeface="+mn-cs"/>
              </a:rPr>
              <a:t>lua</a:t>
            </a:r>
            <a:r>
              <a:rPr lang="zh-CN" altLang="en-US" b="0" dirty="0" smtClean="0">
                <a:latin typeface="微软雅黑" pitchFamily="34" charset="-122"/>
                <a:ea typeface="微软雅黑" pitchFamily="34" charset="-122"/>
                <a:cs typeface="+mn-cs"/>
              </a:rPr>
              <a:t>引擎，对动态语言的使用有更多的经验</a:t>
            </a:r>
            <a:endParaRPr lang="en-US" altLang="zh-CN" b="0" dirty="0" smtClean="0">
              <a:latin typeface="微软雅黑" pitchFamily="34" charset="-122"/>
              <a:ea typeface="微软雅黑" pitchFamily="34" charset="-122"/>
              <a:cs typeface="+mn-cs"/>
            </a:endParaRPr>
          </a:p>
          <a:p>
            <a:pPr marL="798513" lvl="2" indent="-261938" eaLnBrk="1" hangingPunct="1">
              <a:defRPr/>
            </a:pPr>
            <a:endParaRPr lang="en-US" altLang="zh-CN" b="0" dirty="0">
              <a:latin typeface="微软雅黑" pitchFamily="34" charset="-122"/>
              <a:ea typeface="微软雅黑" pitchFamily="34" charset="-122"/>
              <a:cs typeface="+mn-cs"/>
            </a:endParaRPr>
          </a:p>
          <a:p>
            <a:pPr marL="798513" lvl="2" indent="-261938" eaLnBrk="1" hangingPunct="1">
              <a:defRPr/>
            </a:pPr>
            <a:r>
              <a:rPr lang="zh-CN" altLang="en-US" dirty="0" smtClean="0">
                <a:latin typeface="微软雅黑" pitchFamily="34" charset="-122"/>
                <a:ea typeface="微软雅黑" pitchFamily="34" charset="-122"/>
                <a:cs typeface="+mn-cs"/>
              </a:rPr>
              <a:t>系统设计</a:t>
            </a:r>
            <a:r>
              <a:rPr lang="zh-CN" altLang="en-US" dirty="0">
                <a:latin typeface="微软雅黑" pitchFamily="34" charset="-122"/>
                <a:ea typeface="微软雅黑" pitchFamily="34" charset="-122"/>
                <a:cs typeface="+mn-cs"/>
              </a:rPr>
              <a:t>能力</a:t>
            </a:r>
            <a:r>
              <a:rPr lang="zh-CN" altLang="en-US" dirty="0" smtClean="0">
                <a:latin typeface="微软雅黑" pitchFamily="34" charset="-122"/>
                <a:ea typeface="微软雅黑" pitchFamily="34" charset="-122"/>
                <a:cs typeface="+mn-cs"/>
              </a:rPr>
              <a:t>：</a:t>
            </a:r>
            <a:r>
              <a:rPr lang="zh-CN" altLang="en-US" b="0" dirty="0" smtClean="0">
                <a:latin typeface="微软雅黑" pitchFamily="34" charset="-122"/>
                <a:ea typeface="微软雅黑" pitchFamily="34" charset="-122"/>
                <a:cs typeface="+mn-cs"/>
              </a:rPr>
              <a:t>通过场景物件系统，群体</a:t>
            </a:r>
            <a:r>
              <a:rPr lang="en-US" altLang="zh-CN" b="0" dirty="0" smtClean="0">
                <a:latin typeface="微软雅黑" pitchFamily="34" charset="-122"/>
                <a:ea typeface="微软雅黑" pitchFamily="34" charset="-122"/>
                <a:cs typeface="+mn-cs"/>
              </a:rPr>
              <a:t>AI</a:t>
            </a:r>
            <a:r>
              <a:rPr lang="zh-CN" altLang="en-US" b="0" dirty="0" smtClean="0">
                <a:latin typeface="微软雅黑" pitchFamily="34" charset="-122"/>
                <a:ea typeface="微软雅黑" pitchFamily="34" charset="-122"/>
                <a:cs typeface="+mn-cs"/>
              </a:rPr>
              <a:t>系统的开发和迭代优化，在系统层次划分，数据的静态动态处理，功能划分和重用这些基本原则有更深的认识，前后台同步方案以及怪物猎人这类使用引擎的单进程多副本架构有了深入理解</a:t>
            </a:r>
            <a:endParaRPr lang="en-US" altLang="zh-CN" b="0" dirty="0">
              <a:latin typeface="微软雅黑" pitchFamily="34" charset="-122"/>
              <a:ea typeface="微软雅黑" pitchFamily="34" charset="-122"/>
              <a:cs typeface="+mn-cs"/>
            </a:endParaRPr>
          </a:p>
          <a:p>
            <a:pPr marL="798513" lvl="2" indent="-261938" eaLnBrk="1" hangingPunct="1">
              <a:defRPr/>
            </a:pPr>
            <a:endParaRPr lang="zh-CN" altLang="en-US" sz="1600" b="0" dirty="0">
              <a:latin typeface="宋体" panose="02010600030101010101" pitchFamily="2"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
        <p:nvSpPr>
          <p:cNvPr id="4" name="圆角矩形 3"/>
          <p:cNvSpPr/>
          <p:nvPr/>
        </p:nvSpPr>
        <p:spPr bwMode="auto">
          <a:xfrm>
            <a:off x="1066800" y="1295400"/>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技术和业务领域的专长</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76200"/>
            <a:ext cx="7696200" cy="838200"/>
          </a:xfrm>
        </p:spPr>
        <p:txBody>
          <a:bodyPr/>
          <a:lstStyle/>
          <a:p>
            <a:pPr eaLnBrk="1" hangingPunct="1"/>
            <a:r>
              <a:rPr lang="zh-CN" altLang="en-US" dirty="0" smtClean="0">
                <a:latin typeface="微软雅黑" pitchFamily="34" charset="-122"/>
                <a:ea typeface="微软雅黑" pitchFamily="34" charset="-122"/>
              </a:rPr>
              <a:t>专业领域专长和不足（结合通道能力标准）</a:t>
            </a:r>
          </a:p>
        </p:txBody>
      </p:sp>
      <p:sp>
        <p:nvSpPr>
          <p:cNvPr id="7171" name="Rectangle 3"/>
          <p:cNvSpPr>
            <a:spLocks noGrp="1" noChangeArrowheads="1"/>
          </p:cNvSpPr>
          <p:nvPr>
            <p:ph type="body" idx="1"/>
          </p:nvPr>
        </p:nvSpPr>
        <p:spPr>
          <a:xfrm>
            <a:off x="685800" y="1219200"/>
            <a:ext cx="7543800" cy="4572000"/>
          </a:xfrm>
        </p:spPr>
        <p:txBody>
          <a:bodyPr/>
          <a:lstStyle/>
          <a:p>
            <a:pPr eaLnBrk="1" hangingPunct="1">
              <a:defRPr/>
            </a:pPr>
            <a:r>
              <a:rPr lang="zh-CN" altLang="en-US" dirty="0" smtClean="0">
                <a:latin typeface="微软雅黑" pitchFamily="34" charset="-122"/>
                <a:ea typeface="微软雅黑" pitchFamily="34" charset="-122"/>
              </a:rPr>
              <a:t>  在</a:t>
            </a:r>
            <a:r>
              <a:rPr lang="zh-CN" altLang="en-US" dirty="0" smtClean="0">
                <a:latin typeface="微软雅黑" pitchFamily="34" charset="-122"/>
                <a:ea typeface="微软雅黑" pitchFamily="34" charset="-122"/>
              </a:rPr>
              <a:t>技术</a:t>
            </a:r>
            <a:r>
              <a:rPr lang="zh-CN" altLang="zh-CN" dirty="0" smtClean="0">
                <a:latin typeface="微软雅黑" pitchFamily="34" charset="-122"/>
                <a:ea typeface="微软雅黑" pitchFamily="34" charset="-122"/>
              </a:rPr>
              <a:t>/业务领域的最突出的几项专长</a:t>
            </a:r>
            <a:endParaRPr lang="en-US" altLang="zh-CN" dirty="0" smtClean="0">
              <a:latin typeface="微软雅黑" pitchFamily="34" charset="-122"/>
              <a:ea typeface="微软雅黑" pitchFamily="34" charset="-122"/>
            </a:endParaRPr>
          </a:p>
          <a:p>
            <a:pPr marL="798513" lvl="2" indent="-261938" eaLnBrk="1" hangingPunct="1">
              <a:defRPr/>
            </a:pPr>
            <a:endParaRPr lang="en-US" altLang="zh-CN" dirty="0" smtClean="0">
              <a:latin typeface="微软雅黑" pitchFamily="34" charset="-122"/>
              <a:ea typeface="微软雅黑" pitchFamily="34" charset="-122"/>
              <a:cs typeface="+mn-cs"/>
            </a:endParaRPr>
          </a:p>
          <a:p>
            <a:pPr marL="798513" lvl="2" indent="-261938" eaLnBrk="1" hangingPunct="1">
              <a:defRPr/>
            </a:pPr>
            <a:r>
              <a:rPr lang="zh-CN" altLang="en-US" dirty="0" smtClean="0">
                <a:latin typeface="微软雅黑" pitchFamily="34" charset="-122"/>
                <a:ea typeface="微软雅黑" pitchFamily="34" charset="-122"/>
              </a:rPr>
              <a:t>解决问题的能力：</a:t>
            </a:r>
            <a:r>
              <a:rPr lang="zh-CN" altLang="en-US" b="0" dirty="0" smtClean="0">
                <a:latin typeface="微软雅黑" pitchFamily="34" charset="-122"/>
                <a:ea typeface="微软雅黑" pitchFamily="34" charset="-122"/>
              </a:rPr>
              <a:t>一些棘手</a:t>
            </a:r>
            <a:r>
              <a:rPr lang="en-US" altLang="zh-CN" b="0" dirty="0" smtClean="0">
                <a:latin typeface="微软雅黑" pitchFamily="34" charset="-122"/>
                <a:ea typeface="微软雅黑" pitchFamily="34" charset="-122"/>
              </a:rPr>
              <a:t>bug</a:t>
            </a:r>
            <a:r>
              <a:rPr lang="zh-CN" altLang="en-US" b="0" dirty="0" smtClean="0">
                <a:latin typeface="微软雅黑" pitchFamily="34" charset="-122"/>
                <a:ea typeface="微软雅黑" pitchFamily="34" charset="-122"/>
              </a:rPr>
              <a:t>的处理，客户端服务器时间流逝微小差距问题，骨骼绑定的特效轻微摆动问题，引擎的可破坏物件碎片无法显示问题以及后来很多怪物同步</a:t>
            </a:r>
            <a:r>
              <a:rPr lang="en-US" altLang="zh-CN" b="0" dirty="0" smtClean="0">
                <a:latin typeface="微软雅黑" pitchFamily="34" charset="-122"/>
                <a:ea typeface="微软雅黑" pitchFamily="34" charset="-122"/>
              </a:rPr>
              <a:t>bug</a:t>
            </a:r>
            <a:r>
              <a:rPr lang="zh-CN" altLang="en-US" b="0" dirty="0" smtClean="0">
                <a:latin typeface="微软雅黑" pitchFamily="34" charset="-122"/>
                <a:ea typeface="微软雅黑" pitchFamily="34" charset="-122"/>
              </a:rPr>
              <a:t>的修复</a:t>
            </a:r>
            <a:endParaRPr lang="en-US" altLang="zh-CN" b="0" dirty="0" smtClean="0">
              <a:latin typeface="微软雅黑" pitchFamily="34" charset="-122"/>
              <a:ea typeface="微软雅黑" pitchFamily="34" charset="-122"/>
            </a:endParaRPr>
          </a:p>
          <a:p>
            <a:pPr marL="798513" lvl="2" indent="-261938" eaLnBrk="1" hangingPunct="1">
              <a:defRPr/>
            </a:pPr>
            <a:r>
              <a:rPr lang="zh-CN" altLang="en-US" dirty="0" smtClean="0">
                <a:latin typeface="微软雅黑" pitchFamily="34" charset="-122"/>
                <a:ea typeface="微软雅黑" pitchFamily="34" charset="-122"/>
              </a:rPr>
              <a:t>创新能力：</a:t>
            </a:r>
            <a:r>
              <a:rPr lang="zh-CN" altLang="en-US" b="0" dirty="0" smtClean="0">
                <a:latin typeface="微软雅黑" pitchFamily="34" charset="-122"/>
                <a:ea typeface="微软雅黑" pitchFamily="34" charset="-122"/>
              </a:rPr>
              <a:t>物件系统恢复逻辑的优化，对水，植被的扩展</a:t>
            </a:r>
            <a:endParaRPr lang="en-US" altLang="zh-CN" b="0" dirty="0" smtClean="0">
              <a:latin typeface="微软雅黑" pitchFamily="34" charset="-122"/>
              <a:ea typeface="微软雅黑" pitchFamily="34" charset="-122"/>
            </a:endParaRPr>
          </a:p>
          <a:p>
            <a:pPr marL="798513" lvl="2" indent="-261938" eaLnBrk="1" hangingPunct="1">
              <a:defRPr/>
            </a:pPr>
            <a:r>
              <a:rPr lang="zh-CN" altLang="en-US" dirty="0" smtClean="0">
                <a:latin typeface="微软雅黑" pitchFamily="34" charset="-122"/>
                <a:ea typeface="微软雅黑" pitchFamily="34" charset="-122"/>
              </a:rPr>
              <a:t>学习能力：</a:t>
            </a:r>
            <a:r>
              <a:rPr lang="zh-CN" altLang="en-US" b="0" dirty="0" smtClean="0">
                <a:latin typeface="微软雅黑" pitchFamily="34" charset="-122"/>
                <a:ea typeface="微软雅黑" pitchFamily="34" charset="-122"/>
              </a:rPr>
              <a:t>通过工作中的使用和扩展，对</a:t>
            </a:r>
            <a:r>
              <a:rPr lang="en-US" altLang="zh-CN" b="0" dirty="0" err="1" smtClean="0">
                <a:latin typeface="微软雅黑" pitchFamily="34" charset="-122"/>
                <a:ea typeface="微软雅黑" pitchFamily="34" charset="-122"/>
              </a:rPr>
              <a:t>CryEngine</a:t>
            </a:r>
            <a:r>
              <a:rPr lang="zh-CN" altLang="en-US" b="0" dirty="0" smtClean="0">
                <a:latin typeface="微软雅黑" pitchFamily="34" charset="-122"/>
                <a:ea typeface="微软雅黑" pitchFamily="34" charset="-122"/>
              </a:rPr>
              <a:t>的物理和脚本模块，</a:t>
            </a:r>
            <a:r>
              <a:rPr lang="en-US" altLang="zh-CN" b="0" dirty="0" smtClean="0">
                <a:latin typeface="微软雅黑" pitchFamily="34" charset="-122"/>
                <a:ea typeface="微软雅黑" pitchFamily="34" charset="-122"/>
              </a:rPr>
              <a:t>entity</a:t>
            </a:r>
            <a:r>
              <a:rPr lang="zh-CN" altLang="en-US" b="0" dirty="0" smtClean="0">
                <a:latin typeface="微软雅黑" pitchFamily="34" charset="-122"/>
                <a:ea typeface="微软雅黑" pitchFamily="34" charset="-122"/>
              </a:rPr>
              <a:t>系统有深入的了解，将这些知识运用到系统设计</a:t>
            </a:r>
            <a:r>
              <a:rPr lang="zh-CN" altLang="en-US" b="0" dirty="0" smtClean="0">
                <a:latin typeface="微软雅黑" pitchFamily="34" charset="-122"/>
                <a:ea typeface="微软雅黑" pitchFamily="34" charset="-122"/>
              </a:rPr>
              <a:t>中</a:t>
            </a:r>
            <a:endParaRPr lang="en-US" altLang="zh-CN" b="0" dirty="0" smtClean="0">
              <a:latin typeface="微软雅黑" pitchFamily="34" charset="-122"/>
              <a:ea typeface="微软雅黑" pitchFamily="34" charset="-122"/>
            </a:endParaRPr>
          </a:p>
          <a:p>
            <a:pPr eaLnBrk="1" hangingPunct="1">
              <a:defRPr/>
            </a:pPr>
            <a:r>
              <a:rPr lang="zh-CN" altLang="en-US"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待提升项</a:t>
            </a:r>
            <a:endParaRPr lang="en-US" altLang="zh-CN" dirty="0" smtClean="0">
              <a:latin typeface="微软雅黑" pitchFamily="34" charset="-122"/>
              <a:ea typeface="微软雅黑" pitchFamily="34" charset="-122"/>
            </a:endParaRPr>
          </a:p>
          <a:p>
            <a:pPr marL="798513" lvl="2" indent="-261938" eaLnBrk="1" hangingPunct="1">
              <a:defRPr/>
            </a:pPr>
            <a:endParaRPr lang="en-US" altLang="zh-CN" b="0" dirty="0" smtClean="0">
              <a:latin typeface="微软雅黑" pitchFamily="34" charset="-122"/>
              <a:ea typeface="微软雅黑" pitchFamily="34" charset="-122"/>
            </a:endParaRPr>
          </a:p>
          <a:p>
            <a:pPr marL="798513" lvl="2" indent="-261938" eaLnBrk="1" hangingPunct="1">
              <a:defRPr/>
            </a:pPr>
            <a:r>
              <a:rPr lang="zh-CN" altLang="en-US" b="0" dirty="0" smtClean="0">
                <a:latin typeface="微软雅黑" pitchFamily="34" charset="-122"/>
                <a:ea typeface="微软雅黑" pitchFamily="34" charset="-122"/>
              </a:rPr>
              <a:t>客户端渲染知识有一定研究，但是没有实战的机会</a:t>
            </a:r>
            <a:endParaRPr lang="en-US" altLang="zh-CN" b="0" dirty="0" smtClean="0">
              <a:latin typeface="微软雅黑" pitchFamily="34" charset="-122"/>
              <a:ea typeface="微软雅黑" pitchFamily="34" charset="-122"/>
            </a:endParaRPr>
          </a:p>
          <a:p>
            <a:pPr marL="798513" lvl="2" indent="-261938" eaLnBrk="1" hangingPunct="1">
              <a:defRPr/>
            </a:pPr>
            <a:endParaRPr lang="zh-CN" altLang="en-US" sz="1600" b="0" dirty="0">
              <a:latin typeface="宋体" panose="02010600030101010101" pitchFamily="2"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
        <p:nvSpPr>
          <p:cNvPr id="4" name="圆角矩形 3"/>
          <p:cNvSpPr/>
          <p:nvPr/>
        </p:nvSpPr>
        <p:spPr bwMode="auto">
          <a:xfrm>
            <a:off x="1066800" y="1295400"/>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技术和业务领域的专长</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
        <p:nvSpPr>
          <p:cNvPr id="5" name="圆角矩形 4"/>
          <p:cNvSpPr/>
          <p:nvPr/>
        </p:nvSpPr>
        <p:spPr bwMode="auto">
          <a:xfrm>
            <a:off x="1066800" y="4618164"/>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待提升项</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76200"/>
            <a:ext cx="7696200" cy="838200"/>
          </a:xfrm>
        </p:spPr>
        <p:txBody>
          <a:bodyPr/>
          <a:lstStyle/>
          <a:p>
            <a:pPr eaLnBrk="1" hangingPunct="1"/>
            <a:r>
              <a:rPr lang="zh-CN" altLang="en-US" dirty="0" smtClean="0">
                <a:latin typeface="微软雅黑" pitchFamily="34" charset="-122"/>
                <a:ea typeface="微软雅黑" pitchFamily="34" charset="-122"/>
              </a:rPr>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r>
              <a:rPr lang="zh-CN" altLang="en-US" dirty="0" smtClean="0">
                <a:latin typeface="微软雅黑" pitchFamily="34" charset="-122"/>
                <a:ea typeface="微软雅黑" pitchFamily="34" charset="-122"/>
              </a:rPr>
              <a:t> 知识的分享与传承</a:t>
            </a:r>
            <a:endParaRPr lang="en-US" altLang="zh-CN"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组内分享原创课程</a:t>
            </a:r>
            <a:r>
              <a:rPr lang="en-US" altLang="zh-CN" b="0" dirty="0" smtClean="0">
                <a:latin typeface="微软雅黑" pitchFamily="34" charset="-122"/>
                <a:ea typeface="微软雅黑" pitchFamily="34" charset="-122"/>
              </a:rPr>
              <a:t>《CE</a:t>
            </a:r>
            <a:r>
              <a:rPr lang="zh-CN" altLang="en-US" b="0" dirty="0" smtClean="0">
                <a:latin typeface="微软雅黑" pitchFamily="34" charset="-122"/>
                <a:ea typeface="微软雅黑" pitchFamily="34" charset="-122"/>
              </a:rPr>
              <a:t>引擎</a:t>
            </a:r>
            <a:r>
              <a:rPr lang="en-US" altLang="zh-CN" b="0" dirty="0" smtClean="0">
                <a:latin typeface="微软雅黑" pitchFamily="34" charset="-122"/>
                <a:ea typeface="微软雅黑" pitchFamily="34" charset="-122"/>
              </a:rPr>
              <a:t>LUA</a:t>
            </a:r>
            <a:r>
              <a:rPr lang="zh-CN" altLang="en-US" b="0" dirty="0" smtClean="0">
                <a:latin typeface="微软雅黑" pitchFamily="34" charset="-122"/>
                <a:ea typeface="微软雅黑" pitchFamily="34" charset="-122"/>
              </a:rPr>
              <a:t>封装</a:t>
            </a:r>
            <a:r>
              <a:rPr lang="en-US" altLang="zh-CN" b="0" dirty="0" smtClean="0">
                <a:latin typeface="微软雅黑" pitchFamily="34" charset="-122"/>
                <a:ea typeface="微软雅黑" pitchFamily="34" charset="-122"/>
              </a:rPr>
              <a:t>》</a:t>
            </a:r>
          </a:p>
          <a:p>
            <a:pPr lvl="1" eaLnBrk="1" hangingPunct="1"/>
            <a:r>
              <a:rPr lang="zh-CN" altLang="en-US" b="0" dirty="0" smtClean="0">
                <a:latin typeface="微软雅黑" pitchFamily="34" charset="-122"/>
                <a:ea typeface="微软雅黑" pitchFamily="34" charset="-122"/>
              </a:rPr>
              <a:t>组内分享场景物件系统的设计</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 LUA</a:t>
            </a:r>
            <a:r>
              <a:rPr lang="zh-CN" altLang="en-US" b="0" dirty="0" smtClean="0">
                <a:latin typeface="微软雅黑" pitchFamily="34" charset="-122"/>
                <a:ea typeface="微软雅黑" pitchFamily="34" charset="-122"/>
              </a:rPr>
              <a:t>中的</a:t>
            </a:r>
            <a:r>
              <a:rPr lang="en-US" b="0" dirty="0" err="1" smtClean="0">
                <a:latin typeface="微软雅黑" pitchFamily="34" charset="-122"/>
                <a:ea typeface="微软雅黑" pitchFamily="34" charset="-122"/>
              </a:rPr>
              <a:t>userdata</a:t>
            </a:r>
            <a:r>
              <a:rPr lang="zh-CN" altLang="en-US" b="0" dirty="0" smtClean="0">
                <a:latin typeface="微软雅黑" pitchFamily="34" charset="-122"/>
                <a:ea typeface="微软雅黑" pitchFamily="34" charset="-122"/>
              </a:rPr>
              <a:t>的进阶用法</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3"/>
              </a:rPr>
              <a:t>http://km.oa.com/group/11892/articles/show/198557</a:t>
            </a:r>
            <a:endParaRPr lang="en-US" altLang="zh-CN" b="0" dirty="0" smtClean="0">
              <a:latin typeface="+mn-ea"/>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CryEngine3</a:t>
            </a:r>
            <a:r>
              <a:rPr lang="zh-CN" altLang="en-US" b="0" dirty="0" smtClean="0">
                <a:latin typeface="微软雅黑" pitchFamily="34" charset="-122"/>
                <a:ea typeface="微软雅黑" pitchFamily="34" charset="-122"/>
              </a:rPr>
              <a:t>的</a:t>
            </a:r>
            <a:r>
              <a:rPr lang="en-US" b="0" dirty="0" smtClean="0">
                <a:latin typeface="微软雅黑" pitchFamily="34" charset="-122"/>
                <a:ea typeface="微软雅黑" pitchFamily="34" charset="-122"/>
              </a:rPr>
              <a:t>LUA</a:t>
            </a:r>
            <a:r>
              <a:rPr lang="zh-CN" altLang="en-US" b="0" dirty="0" smtClean="0">
                <a:latin typeface="微软雅黑" pitchFamily="34" charset="-122"/>
                <a:ea typeface="微软雅黑" pitchFamily="34" charset="-122"/>
              </a:rPr>
              <a:t>框架分享</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4"/>
              </a:rPr>
              <a:t>http://km.oa.com/group/11892/articles/show/193069</a:t>
            </a:r>
            <a:endParaRPr lang="en-US" altLang="zh-CN" b="0" dirty="0" smtClean="0">
              <a:latin typeface="+mn-ea"/>
            </a:endParaRPr>
          </a:p>
          <a:p>
            <a:pPr lvl="1" eaLnBrk="1" hangingPunct="1"/>
            <a:r>
              <a:rPr lang="en-US" altLang="zh-CN" b="0" dirty="0" smtClean="0">
                <a:latin typeface="微软雅黑" pitchFamily="34" charset="-122"/>
                <a:ea typeface="微软雅黑" pitchFamily="34" charset="-122"/>
              </a:rPr>
              <a:t>KM</a:t>
            </a:r>
            <a:r>
              <a:rPr lang="zh-CN" altLang="en-US" b="0" dirty="0" smtClean="0">
                <a:latin typeface="微软雅黑" pitchFamily="34" charset="-122"/>
                <a:ea typeface="微软雅黑" pitchFamily="34" charset="-122"/>
              </a:rPr>
              <a:t>分享</a:t>
            </a:r>
            <a:r>
              <a:rPr lang="en-US" altLang="zh-CN" b="0" dirty="0" smtClean="0">
                <a:latin typeface="微软雅黑" pitchFamily="34" charset="-122"/>
                <a:ea typeface="微软雅黑" pitchFamily="34" charset="-122"/>
              </a:rPr>
              <a:t>《</a:t>
            </a:r>
            <a:r>
              <a:rPr lang="en-US" b="0" dirty="0" smtClean="0">
                <a:latin typeface="微软雅黑" pitchFamily="34" charset="-122"/>
                <a:ea typeface="微软雅黑" pitchFamily="34" charset="-122"/>
              </a:rPr>
              <a:t> LUA</a:t>
            </a:r>
            <a:r>
              <a:rPr lang="zh-CN" altLang="en-US" b="0" dirty="0" smtClean="0">
                <a:latin typeface="微软雅黑" pitchFamily="34" charset="-122"/>
                <a:ea typeface="微软雅黑" pitchFamily="34" charset="-122"/>
              </a:rPr>
              <a:t>中注册类的任意成员函数</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lvl="1" eaLnBrk="1" hangingPunct="1"/>
            <a:r>
              <a:rPr lang="en-US" altLang="zh-CN" b="0" dirty="0" smtClean="0">
                <a:latin typeface="+mn-ea"/>
                <a:hlinkClick r:id="rId5"/>
              </a:rPr>
              <a:t>http://km.oa.com/group/11892/articles/show/192023</a:t>
            </a:r>
            <a:endParaRPr lang="zh-CN" altLang="en-US" sz="1600" b="0" dirty="0">
              <a:latin typeface="宋体" panose="02010600030101010101" pitchFamily="2" charset="-122"/>
              <a:cs typeface="+mn-cs"/>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
        <p:nvSpPr>
          <p:cNvPr id="4" name="圆角矩形 3"/>
          <p:cNvSpPr/>
          <p:nvPr/>
        </p:nvSpPr>
        <p:spPr bwMode="auto">
          <a:xfrm>
            <a:off x="1066800" y="1295400"/>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知识分享和传承</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endParaRPr lang="zh-CN" altLang="en-US" dirty="0" smtClean="0">
              <a:latin typeface="微软雅黑" pitchFamily="34" charset="-122"/>
              <a:ea typeface="微软雅黑" pitchFamily="34" charset="-122"/>
            </a:endParaRPr>
          </a:p>
        </p:txBody>
      </p:sp>
      <p:sp>
        <p:nvSpPr>
          <p:cNvPr id="9219" name="Rectangle 3"/>
          <p:cNvSpPr>
            <a:spLocks noGrp="1" noChangeArrowheads="1"/>
          </p:cNvSpPr>
          <p:nvPr>
            <p:ph type="body" idx="1"/>
          </p:nvPr>
        </p:nvSpPr>
        <p:spPr>
          <a:xfrm>
            <a:off x="685800" y="1219200"/>
            <a:ext cx="7315200" cy="4953000"/>
          </a:xfrm>
        </p:spPr>
        <p:txBody>
          <a:bodyPr/>
          <a:lstStyle/>
          <a:p>
            <a:pPr eaLnBrk="1" hangingPunct="1"/>
            <a:r>
              <a:rPr lang="en-US" altLang="zh-CN" dirty="0" smtClean="0">
                <a:latin typeface="微软雅黑" pitchFamily="34" charset="-122"/>
                <a:ea typeface="微软雅黑" pitchFamily="34" charset="-122"/>
              </a:rPr>
              <a:t>    345</a:t>
            </a:r>
            <a:endParaRPr lang="en-US" altLang="zh-CN" dirty="0" smtClean="0">
              <a:latin typeface="微软雅黑" pitchFamily="34" charset="-122"/>
              <a:ea typeface="微软雅黑" pitchFamily="34" charset="-122"/>
            </a:endParaRPr>
          </a:p>
        </p:txBody>
      </p:sp>
      <p:sp>
        <p:nvSpPr>
          <p:cNvPr id="5" name="圆角矩形 4"/>
          <p:cNvSpPr/>
          <p:nvPr/>
        </p:nvSpPr>
        <p:spPr bwMode="auto">
          <a:xfrm>
            <a:off x="1066800" y="1265364"/>
            <a:ext cx="22098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en-US" altLang="zh-CN" sz="1800" dirty="0" smtClean="0">
                <a:solidFill>
                  <a:schemeClr val="bg1"/>
                </a:solidFill>
                <a:latin typeface="微软雅黑" pitchFamily="34" charset="-122"/>
                <a:ea typeface="微软雅黑" pitchFamily="34" charset="-122"/>
                <a:cs typeface="楷体"/>
              </a:rPr>
              <a:t>Cry3</a:t>
            </a:r>
            <a:r>
              <a:rPr lang="zh-CN" altLang="en-US" sz="1800" dirty="0" smtClean="0">
                <a:solidFill>
                  <a:schemeClr val="bg1"/>
                </a:solidFill>
                <a:latin typeface="微软雅黑" pitchFamily="34" charset="-122"/>
                <a:ea typeface="微软雅黑" pitchFamily="34" charset="-122"/>
                <a:cs typeface="楷体"/>
              </a:rPr>
              <a:t>的</a:t>
            </a:r>
            <a:r>
              <a:rPr lang="en-US" altLang="zh-CN" sz="1800" dirty="0" smtClean="0">
                <a:solidFill>
                  <a:schemeClr val="bg1"/>
                </a:solidFill>
                <a:latin typeface="微软雅黑" pitchFamily="34" charset="-122"/>
                <a:ea typeface="微软雅黑" pitchFamily="34" charset="-122"/>
                <a:cs typeface="楷体"/>
              </a:rPr>
              <a:t>entity</a:t>
            </a:r>
            <a:r>
              <a:rPr lang="zh-CN" altLang="en-US" sz="1800" dirty="0" smtClean="0">
                <a:solidFill>
                  <a:schemeClr val="bg1"/>
                </a:solidFill>
                <a:latin typeface="微软雅黑" pitchFamily="34" charset="-122"/>
                <a:ea typeface="微软雅黑" pitchFamily="34" charset="-122"/>
                <a:cs typeface="楷体"/>
              </a:rPr>
              <a:t>系统</a:t>
            </a:r>
          </a:p>
        </p:txBody>
      </p:sp>
      <p:pic>
        <p:nvPicPr>
          <p:cNvPr id="9" name="Picture 8"/>
          <p:cNvPicPr>
            <a:picLocks noChangeAspect="1" noChangeArrowheads="1"/>
          </p:cNvPicPr>
          <p:nvPr/>
        </p:nvPicPr>
        <p:blipFill>
          <a:blip r:embed="rId3"/>
          <a:srcRect/>
          <a:stretch>
            <a:fillRect/>
          </a:stretch>
        </p:blipFill>
        <p:spPr bwMode="auto">
          <a:xfrm>
            <a:off x="2590800" y="1905000"/>
            <a:ext cx="3962400" cy="421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76200"/>
            <a:ext cx="7696200" cy="838200"/>
          </a:xfrm>
        </p:spPr>
        <p:txBody>
          <a:bodyPr/>
          <a:lstStyle/>
          <a:p>
            <a:pPr eaLnBrk="1" hangingPunct="1"/>
            <a:r>
              <a:rPr lang="zh-CN" altLang="en-US" dirty="0" smtClean="0">
                <a:latin typeface="微软雅黑" pitchFamily="34" charset="-122"/>
                <a:ea typeface="微软雅黑" pitchFamily="34" charset="-122"/>
              </a:rPr>
              <a:t>专业领域专长和不足（结合通道能力标准）</a:t>
            </a:r>
          </a:p>
        </p:txBody>
      </p:sp>
      <p:sp>
        <p:nvSpPr>
          <p:cNvPr id="7171" name="Rectangle 3"/>
          <p:cNvSpPr>
            <a:spLocks noGrp="1" noChangeArrowheads="1"/>
          </p:cNvSpPr>
          <p:nvPr>
            <p:ph type="body" idx="1"/>
          </p:nvPr>
        </p:nvSpPr>
        <p:spPr>
          <a:xfrm>
            <a:off x="685800" y="1219200"/>
            <a:ext cx="7543800" cy="4191000"/>
          </a:xfrm>
        </p:spPr>
        <p:txBody>
          <a:bodyPr/>
          <a:lstStyle/>
          <a:p>
            <a:pPr eaLnBrk="1" hangingPunct="1"/>
            <a:r>
              <a:rPr lang="zh-CN" altLang="en-US" dirty="0" smtClean="0">
                <a:latin typeface="微软雅黑" pitchFamily="34" charset="-122"/>
                <a:ea typeface="微软雅黑" pitchFamily="34" charset="-122"/>
              </a:rPr>
              <a:t>    专业</a:t>
            </a:r>
            <a:r>
              <a:rPr lang="zh-CN" altLang="en-US" dirty="0" smtClean="0">
                <a:latin typeface="微软雅黑" pitchFamily="34" charset="-122"/>
                <a:ea typeface="微软雅黑" pitchFamily="34" charset="-122"/>
              </a:rPr>
              <a:t>课程的讲授</a:t>
            </a:r>
            <a:endParaRPr lang="en-US" altLang="zh-CN"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BU</a:t>
            </a:r>
            <a:r>
              <a:rPr lang="zh-CN" altLang="en-US" b="0" dirty="0" smtClean="0">
                <a:latin typeface="微软雅黑" pitchFamily="34" charset="-122"/>
                <a:ea typeface="微软雅黑" pitchFamily="34" charset="-122"/>
              </a:rPr>
              <a:t>内课程分享场景物件系统的</a:t>
            </a:r>
            <a:r>
              <a:rPr lang="zh-CN" altLang="en-US" b="0" dirty="0" smtClean="0">
                <a:latin typeface="微软雅黑" pitchFamily="34" charset="-122"/>
                <a:ea typeface="微软雅黑" pitchFamily="34" charset="-122"/>
              </a:rPr>
              <a:t>设计</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eaLnBrk="1" hangingPunct="1"/>
            <a:r>
              <a:rPr lang="zh-CN" altLang="en-US" dirty="0" smtClean="0">
                <a:latin typeface="微软雅黑" pitchFamily="34" charset="-122"/>
                <a:ea typeface="微软雅黑" pitchFamily="34" charset="-122"/>
              </a:rPr>
              <a:t>     流程</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方法</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工具的优化</a:t>
            </a:r>
            <a:endParaRPr lang="en-US" altLang="zh-CN"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通过</a:t>
            </a:r>
            <a:r>
              <a:rPr lang="zh-CN" altLang="en-US" b="0" dirty="0" smtClean="0">
                <a:latin typeface="微软雅黑" pitchFamily="34" charset="-122"/>
                <a:ea typeface="微软雅黑" pitchFamily="34" charset="-122"/>
              </a:rPr>
              <a:t>物件系统的迭代，组件化提高开发效率，</a:t>
            </a:r>
            <a:r>
              <a:rPr lang="en-US" altLang="zh-CN" b="0" dirty="0" smtClean="0">
                <a:latin typeface="微软雅黑" pitchFamily="34" charset="-122"/>
                <a:ea typeface="微软雅黑" pitchFamily="34" charset="-122"/>
              </a:rPr>
              <a:t>archetype</a:t>
            </a:r>
            <a:r>
              <a:rPr lang="zh-CN" altLang="en-US" b="0" dirty="0" smtClean="0">
                <a:latin typeface="微软雅黑" pitchFamily="34" charset="-122"/>
                <a:ea typeface="微软雅黑" pitchFamily="34" charset="-122"/>
              </a:rPr>
              <a:t>不断降低迭代成本，后期场景设计师几乎无返工现象</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成功将物件系统推广到角色组的</a:t>
            </a:r>
            <a:r>
              <a:rPr lang="en-US" altLang="zh-CN" b="0" dirty="0" smtClean="0">
                <a:latin typeface="微软雅黑" pitchFamily="34" charset="-122"/>
                <a:ea typeface="微软雅黑" pitchFamily="34" charset="-122"/>
              </a:rPr>
              <a:t>item</a:t>
            </a:r>
            <a:r>
              <a:rPr lang="zh-CN" altLang="en-US" b="0" dirty="0" smtClean="0">
                <a:latin typeface="微软雅黑" pitchFamily="34" charset="-122"/>
                <a:ea typeface="微软雅黑" pitchFamily="34" charset="-122"/>
              </a:rPr>
              <a:t>逻辑的使用</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数据分为静态动态思路优化了早期封装的动画系统，把静态数据共享，每个副本节约</a:t>
            </a:r>
            <a:r>
              <a:rPr lang="en-US" altLang="zh-CN" b="0" dirty="0" smtClean="0">
                <a:latin typeface="微软雅黑" pitchFamily="34" charset="-122"/>
                <a:ea typeface="微软雅黑" pitchFamily="34" charset="-122"/>
              </a:rPr>
              <a:t>30M</a:t>
            </a:r>
            <a:r>
              <a:rPr lang="zh-CN" altLang="en-US" b="0" dirty="0" smtClean="0">
                <a:latin typeface="微软雅黑" pitchFamily="34" charset="-122"/>
                <a:ea typeface="微软雅黑" pitchFamily="34" charset="-122"/>
              </a:rPr>
              <a:t>，同时学习了单进程多副本框架</a:t>
            </a:r>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逻辑实现分层的思路推动怪物的一些系统开发</a:t>
            </a:r>
            <a:endParaRPr lang="en-US" altLang="zh-CN" b="0" dirty="0" smtClean="0">
              <a:latin typeface="微软雅黑" pitchFamily="34" charset="-122"/>
              <a:ea typeface="微软雅黑" pitchFamily="34" charset="-122"/>
            </a:endParaRPr>
          </a:p>
          <a:p>
            <a:pPr eaLnBrk="1" hangingPunct="1">
              <a:defRPr/>
            </a:pPr>
            <a:endParaRPr lang="zh-CN" altLang="en-US" sz="1600" dirty="0" smtClean="0">
              <a:latin typeface="宋体" panose="02010600030101010101" pitchFamily="2" charset="-122"/>
            </a:endParaRPr>
          </a:p>
          <a:p>
            <a:pPr eaLnBrk="1" hangingPunct="1">
              <a:defRPr/>
            </a:pPr>
            <a:endParaRPr lang="zh-CN" altLang="en-US" sz="1600" dirty="0" smtClean="0">
              <a:latin typeface="宋体" panose="02010600030101010101" pitchFamily="2" charset="-122"/>
            </a:endParaRPr>
          </a:p>
          <a:p>
            <a:pPr eaLnBrk="1" hangingPunct="1">
              <a:buFontTx/>
              <a:buNone/>
              <a:defRPr/>
            </a:pPr>
            <a:endParaRPr lang="zh-CN" altLang="en-US" sz="1600" dirty="0" smtClean="0">
              <a:latin typeface="宋体" panose="02010600030101010101" pitchFamily="2" charset="-122"/>
            </a:endParaRPr>
          </a:p>
        </p:txBody>
      </p:sp>
      <p:sp>
        <p:nvSpPr>
          <p:cNvPr id="4" name="圆角矩形 3"/>
          <p:cNvSpPr/>
          <p:nvPr/>
        </p:nvSpPr>
        <p:spPr bwMode="auto">
          <a:xfrm>
            <a:off x="1066800" y="1295400"/>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zh-CN" altLang="en-US" sz="1800" dirty="0" smtClean="0">
                <a:solidFill>
                  <a:schemeClr val="bg1"/>
                </a:solidFill>
                <a:latin typeface="微软雅黑" pitchFamily="34" charset="-122"/>
                <a:ea typeface="微软雅黑" pitchFamily="34" charset="-122"/>
                <a:cs typeface="楷体"/>
              </a:rPr>
              <a:t>知识分享和传承</a:t>
            </a:r>
          </a:p>
        </p:txBody>
      </p:sp>
      <p:sp>
        <p:nvSpPr>
          <p:cNvPr id="5" name="圆角矩形 4"/>
          <p:cNvSpPr/>
          <p:nvPr/>
        </p:nvSpPr>
        <p:spPr bwMode="auto">
          <a:xfrm>
            <a:off x="1066800" y="2713164"/>
            <a:ext cx="4953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eaLnBrk="1" hangingPunct="1"/>
            <a:r>
              <a:rPr lang="zh-CN" altLang="en-US" sz="1800" dirty="0" smtClean="0">
                <a:solidFill>
                  <a:schemeClr val="bg1"/>
                </a:solidFill>
                <a:latin typeface="微软雅黑" pitchFamily="34" charset="-122"/>
                <a:ea typeface="微软雅黑" pitchFamily="34" charset="-122"/>
              </a:rPr>
              <a:t>流程</a:t>
            </a:r>
            <a:r>
              <a:rPr lang="en-US" altLang="zh-CN" sz="1800" dirty="0" smtClean="0">
                <a:solidFill>
                  <a:schemeClr val="bg1"/>
                </a:solidFill>
                <a:latin typeface="微软雅黑" pitchFamily="34" charset="-122"/>
                <a:ea typeface="微软雅黑" pitchFamily="34" charset="-122"/>
              </a:rPr>
              <a:t>/</a:t>
            </a:r>
            <a:r>
              <a:rPr lang="zh-CN" altLang="en-US" sz="1800" dirty="0" smtClean="0">
                <a:solidFill>
                  <a:schemeClr val="bg1"/>
                </a:solidFill>
                <a:latin typeface="微软雅黑" pitchFamily="34" charset="-122"/>
                <a:ea typeface="微软雅黑" pitchFamily="34" charset="-122"/>
              </a:rPr>
              <a:t>方法</a:t>
            </a:r>
            <a:r>
              <a:rPr lang="en-US" altLang="zh-CN" sz="1800" dirty="0" smtClean="0">
                <a:solidFill>
                  <a:schemeClr val="bg1"/>
                </a:solidFill>
                <a:latin typeface="微软雅黑" pitchFamily="34" charset="-122"/>
                <a:ea typeface="微软雅黑" pitchFamily="34" charset="-122"/>
              </a:rPr>
              <a:t>/</a:t>
            </a:r>
            <a:r>
              <a:rPr lang="zh-CN" altLang="en-US" sz="1800" dirty="0" smtClean="0">
                <a:solidFill>
                  <a:schemeClr val="bg1"/>
                </a:solidFill>
                <a:latin typeface="微软雅黑" pitchFamily="34" charset="-122"/>
                <a:ea typeface="微软雅黑" pitchFamily="34" charset="-122"/>
              </a:rPr>
              <a:t>工具的优化</a:t>
            </a:r>
            <a:endParaRPr lang="en-US" altLang="zh-CN" sz="1800" dirty="0" smtClean="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endParaRPr lang="zh-CN" altLang="en-US" dirty="0" smtClean="0">
              <a:latin typeface="微软雅黑" pitchFamily="34" charset="-122"/>
              <a:ea typeface="微软雅黑" pitchFamily="34" charset="-122"/>
            </a:endParaRPr>
          </a:p>
        </p:txBody>
      </p:sp>
      <p:sp>
        <p:nvSpPr>
          <p:cNvPr id="9219" name="Rectangle 3"/>
          <p:cNvSpPr>
            <a:spLocks noGrp="1" noChangeArrowheads="1"/>
          </p:cNvSpPr>
          <p:nvPr>
            <p:ph type="body" idx="1"/>
          </p:nvPr>
        </p:nvSpPr>
        <p:spPr>
          <a:xfrm>
            <a:off x="685800" y="1219200"/>
            <a:ext cx="7315200" cy="4953000"/>
          </a:xfrm>
        </p:spPr>
        <p:txBody>
          <a:bodyPr/>
          <a:lstStyle/>
          <a:p>
            <a:pPr eaLnBrk="1" hangingPunct="1"/>
            <a:r>
              <a:rPr lang="en-US" altLang="zh-CN" dirty="0" smtClean="0">
                <a:latin typeface="微软雅黑" pitchFamily="34" charset="-122"/>
                <a:ea typeface="微软雅黑" pitchFamily="34" charset="-122"/>
              </a:rPr>
              <a:t>    345</a:t>
            </a:r>
            <a:endParaRPr lang="en-US" altLang="zh-CN" dirty="0" smtClean="0">
              <a:latin typeface="微软雅黑" pitchFamily="34" charset="-122"/>
              <a:ea typeface="微软雅黑" pitchFamily="34" charset="-122"/>
            </a:endParaRPr>
          </a:p>
        </p:txBody>
      </p:sp>
      <p:sp>
        <p:nvSpPr>
          <p:cNvPr id="5" name="圆角矩形 4"/>
          <p:cNvSpPr/>
          <p:nvPr/>
        </p:nvSpPr>
        <p:spPr bwMode="auto">
          <a:xfrm>
            <a:off x="1066800" y="1265364"/>
            <a:ext cx="22098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r>
              <a:rPr lang="en-US" altLang="zh-CN" sz="1800" dirty="0" smtClean="0">
                <a:solidFill>
                  <a:schemeClr val="bg1"/>
                </a:solidFill>
                <a:latin typeface="微软雅黑" pitchFamily="34" charset="-122"/>
                <a:ea typeface="微软雅黑" pitchFamily="34" charset="-122"/>
                <a:cs typeface="楷体"/>
              </a:rPr>
              <a:t>Flow Graph</a:t>
            </a:r>
            <a:r>
              <a:rPr lang="zh-CN" altLang="en-US" sz="1800" dirty="0" smtClean="0">
                <a:solidFill>
                  <a:schemeClr val="bg1"/>
                </a:solidFill>
                <a:latin typeface="微软雅黑" pitchFamily="34" charset="-122"/>
                <a:ea typeface="微软雅黑" pitchFamily="34" charset="-122"/>
                <a:cs typeface="楷体"/>
              </a:rPr>
              <a:t>举例</a:t>
            </a:r>
          </a:p>
        </p:txBody>
      </p:sp>
      <p:pic>
        <p:nvPicPr>
          <p:cNvPr id="8" name="Picture 2"/>
          <p:cNvPicPr>
            <a:picLocks noChangeAspect="1" noChangeArrowheads="1"/>
          </p:cNvPicPr>
          <p:nvPr/>
        </p:nvPicPr>
        <p:blipFill>
          <a:blip r:embed="rId3"/>
          <a:srcRect/>
          <a:stretch>
            <a:fillRect/>
          </a:stretch>
        </p:blipFill>
        <p:spPr bwMode="auto">
          <a:xfrm>
            <a:off x="914399" y="1905000"/>
            <a:ext cx="7644095"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76200"/>
            <a:ext cx="6011863"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endParaRPr lang="zh-CN" altLang="en-US" dirty="0" smtClean="0">
              <a:latin typeface="微软雅黑" pitchFamily="34" charset="-122"/>
              <a:ea typeface="微软雅黑" pitchFamily="34" charset="-122"/>
            </a:endParaRPr>
          </a:p>
        </p:txBody>
      </p:sp>
      <p:sp>
        <p:nvSpPr>
          <p:cNvPr id="9219" name="Rectangle 3"/>
          <p:cNvSpPr>
            <a:spLocks noGrp="1" noChangeArrowheads="1"/>
          </p:cNvSpPr>
          <p:nvPr>
            <p:ph type="body" idx="1"/>
          </p:nvPr>
        </p:nvSpPr>
        <p:spPr>
          <a:xfrm>
            <a:off x="685800" y="1219200"/>
            <a:ext cx="7315200" cy="4953000"/>
          </a:xfrm>
        </p:spPr>
        <p:txBody>
          <a:bodyPr/>
          <a:lstStyle/>
          <a:p>
            <a:pPr eaLnBrk="1" hangingPunct="1"/>
            <a:r>
              <a:rPr lang="en-US" altLang="zh-CN" dirty="0" smtClean="0">
                <a:latin typeface="微软雅黑" pitchFamily="34" charset="-122"/>
                <a:ea typeface="微软雅黑" pitchFamily="34" charset="-122"/>
              </a:rPr>
              <a:t>    345</a:t>
            </a:r>
            <a:endParaRPr lang="en-US" altLang="zh-CN" dirty="0" smtClean="0">
              <a:latin typeface="微软雅黑" pitchFamily="34" charset="-122"/>
              <a:ea typeface="微软雅黑" pitchFamily="34" charset="-122"/>
            </a:endParaRPr>
          </a:p>
        </p:txBody>
      </p:sp>
      <p:sp>
        <p:nvSpPr>
          <p:cNvPr id="5" name="圆角矩形 4"/>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扩展</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entity</a:t>
            </a: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系统，解决动态生成组合问题</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pic>
        <p:nvPicPr>
          <p:cNvPr id="10243" name="Picture 3"/>
          <p:cNvPicPr>
            <a:picLocks noChangeAspect="1" noChangeArrowheads="1"/>
          </p:cNvPicPr>
          <p:nvPr/>
        </p:nvPicPr>
        <p:blipFill>
          <a:blip r:embed="rId3"/>
          <a:srcRect/>
          <a:stretch>
            <a:fillRect/>
          </a:stretch>
        </p:blipFill>
        <p:spPr bwMode="auto">
          <a:xfrm>
            <a:off x="2590800" y="1962150"/>
            <a:ext cx="3962400" cy="4133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800600"/>
          </a:xfrm>
        </p:spPr>
        <p:txBody>
          <a:bodyPr/>
          <a:lstStyle/>
          <a:p>
            <a:pPr eaLnBrk="1" hangingPunct="1"/>
            <a:r>
              <a:rPr lang="en-US" altLang="zh-CN" dirty="0" smtClean="0">
                <a:latin typeface="微软雅黑" pitchFamily="34" charset="-122"/>
                <a:ea typeface="微软雅黑" pitchFamily="34" charset="-122"/>
              </a:rPr>
              <a:t>    1</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A = </a:t>
            </a:r>
          </a:p>
          <a:p>
            <a:pPr lvl="1"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addbuff</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p>
          <a:p>
            <a:pPr lvl="1" eaLnBrk="1" hangingPunct="1"/>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B = </a:t>
            </a:r>
          </a:p>
          <a:p>
            <a:pPr lvl="1"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addbuff</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p>
          <a:p>
            <a:endParaRPr lang="en-US" altLang="zh-CN" sz="1600" b="0" dirty="0" smtClean="0">
              <a:latin typeface="宋体" charset="-122"/>
            </a:endParaRPr>
          </a:p>
        </p:txBody>
      </p:sp>
      <p:sp>
        <p:nvSpPr>
          <p:cNvPr id="91" name="Rectangle 2"/>
          <p:cNvSpPr>
            <a:spLocks noGrp="1" noChangeArrowheads="1"/>
          </p:cNvSpPr>
          <p:nvPr>
            <p:ph type="title"/>
          </p:nvPr>
        </p:nvSpPr>
        <p:spPr>
          <a:xfrm>
            <a:off x="236538"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endParaRPr lang="zh-CN" altLang="en-US" dirty="0" smtClean="0">
              <a:latin typeface="微软雅黑" pitchFamily="34" charset="-122"/>
              <a:ea typeface="微软雅黑" pitchFamily="34" charset="-122"/>
            </a:endParaRPr>
          </a:p>
        </p:txBody>
      </p:sp>
      <p:sp>
        <p:nvSpPr>
          <p:cNvPr id="7" name="圆角矩形 6"/>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组件组合导致</a:t>
            </a:r>
            <a:r>
              <a:rPr kumimoji="0" lang="en-US" altLang="zh-CN" sz="1800" b="1" i="0" u="none" strike="noStrike" cap="none" normalizeH="0" baseline="0" dirty="0" smtClean="0">
                <a:ln>
                  <a:noFill/>
                </a:ln>
                <a:solidFill>
                  <a:schemeClr val="bg1"/>
                </a:solidFill>
                <a:effectLst/>
                <a:latin typeface="微软雅黑" pitchFamily="34" charset="-122"/>
                <a:ea typeface="微软雅黑" pitchFamily="34" charset="-122"/>
                <a:cs typeface="楷体"/>
              </a:rPr>
              <a:t>LUA</a:t>
            </a:r>
            <a:r>
              <a:rPr lang="zh-CN" altLang="en-US" sz="1800" dirty="0" smtClean="0">
                <a:solidFill>
                  <a:schemeClr val="bg1"/>
                </a:solidFill>
                <a:latin typeface="微软雅黑" pitchFamily="34" charset="-122"/>
                <a:ea typeface="微软雅黑" pitchFamily="34" charset="-122"/>
                <a:cs typeface="楷体"/>
              </a:rPr>
              <a:t>配置逻辑的冗余</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876800"/>
          </a:xfrm>
        </p:spPr>
        <p:txBody>
          <a:bodyPr/>
          <a:lstStyle/>
          <a:p>
            <a:pPr eaLnBrk="1" hangingPunct="1"/>
            <a:r>
              <a:rPr lang="zh-CN" altLang="en-US" dirty="0" smtClean="0">
                <a:latin typeface="微软雅黑" pitchFamily="34" charset="-122"/>
                <a:ea typeface="微软雅黑" pitchFamily="34" charset="-122"/>
              </a:rPr>
              <a:t> 充分</a:t>
            </a:r>
            <a:r>
              <a:rPr lang="zh-CN" altLang="en-US" dirty="0" smtClean="0">
                <a:latin typeface="微软雅黑" pitchFamily="34" charset="-122"/>
                <a:ea typeface="微软雅黑" pitchFamily="34" charset="-122"/>
              </a:rPr>
              <a:t>利用</a:t>
            </a:r>
            <a:r>
              <a:rPr lang="en-US" altLang="zh-CN" dirty="0" smtClean="0">
                <a:latin typeface="微软雅黑" pitchFamily="34" charset="-122"/>
                <a:ea typeface="微软雅黑" pitchFamily="34" charset="-122"/>
              </a:rPr>
              <a:t>LUA</a:t>
            </a:r>
            <a:r>
              <a:rPr lang="zh-CN" altLang="en-US" dirty="0" smtClean="0">
                <a:latin typeface="微软雅黑" pitchFamily="34" charset="-122"/>
                <a:ea typeface="微软雅黑" pitchFamily="34" charset="-122"/>
              </a:rPr>
              <a:t>的动态语言</a:t>
            </a:r>
            <a:r>
              <a:rPr lang="zh-CN" altLang="en-US" dirty="0" smtClean="0">
                <a:latin typeface="微软雅黑" pitchFamily="34" charset="-122"/>
                <a:ea typeface="微软雅黑" pitchFamily="34" charset="-122"/>
              </a:rPr>
              <a:t>特性解决</a:t>
            </a:r>
            <a:r>
              <a:rPr lang="en-US" altLang="zh-CN" dirty="0" smtClean="0">
                <a:latin typeface="微软雅黑" pitchFamily="34" charset="-122"/>
                <a:ea typeface="微软雅黑" pitchFamily="34" charset="-122"/>
              </a:rPr>
              <a:t>L</a:t>
            </a:r>
          </a:p>
          <a:p>
            <a:pPr eaLnBrk="1" hangingPunct="1"/>
            <a:endParaRPr lang="en-US" altLang="zh-CN" b="0" dirty="0" smtClean="0">
              <a:latin typeface="微软雅黑" pitchFamily="34" charset="-122"/>
              <a:ea typeface="微软雅黑" pitchFamily="34" charset="-122"/>
            </a:endParaRPr>
          </a:p>
          <a:p>
            <a:pPr lvl="1" eaLnBrk="1" hangingPunct="1"/>
            <a:r>
              <a:rPr lang="zh-CN" altLang="en-US" b="0" dirty="0" smtClean="0">
                <a:latin typeface="微软雅黑" pitchFamily="34" charset="-122"/>
                <a:ea typeface="微软雅黑" pitchFamily="34" charset="-122"/>
              </a:rPr>
              <a:t>利用</a:t>
            </a:r>
            <a:r>
              <a:rPr lang="en-US" altLang="zh-CN" b="0" dirty="0" err="1" smtClean="0">
                <a:latin typeface="微软雅黑" pitchFamily="34" charset="-122"/>
                <a:ea typeface="微软雅黑" pitchFamily="34" charset="-122"/>
              </a:rPr>
              <a:t>dofile</a:t>
            </a:r>
            <a:r>
              <a:rPr lang="zh-CN" altLang="en-US" b="0" dirty="0" smtClean="0">
                <a:latin typeface="微软雅黑" pitchFamily="34" charset="-122"/>
                <a:ea typeface="微软雅黑" pitchFamily="34" charset="-122"/>
              </a:rPr>
              <a:t>会执行全局函数的功能，预先定义各种全局函数</a:t>
            </a:r>
            <a:endParaRPr lang="en-US" altLang="zh-CN" b="0" dirty="0" smtClean="0">
              <a:latin typeface="微软雅黑" pitchFamily="34" charset="-122"/>
              <a:ea typeface="微软雅黑" pitchFamily="34" charset="-122"/>
            </a:endParaRPr>
          </a:p>
          <a:p>
            <a:pPr lvl="1" eaLnBrk="1" hangingPunct="1"/>
            <a:r>
              <a:rPr lang="en-US" altLang="zh-CN" b="0" dirty="0" smtClean="0">
                <a:latin typeface="微软雅黑" pitchFamily="34" charset="-122"/>
                <a:ea typeface="微软雅黑" pitchFamily="34" charset="-122"/>
              </a:rPr>
              <a:t>function </a:t>
            </a:r>
            <a:r>
              <a:rPr lang="en-US" altLang="zh-CN" b="0" dirty="0" err="1" smtClean="0">
                <a:latin typeface="微软雅黑" pitchFamily="34" charset="-122"/>
                <a:ea typeface="微软雅黑" pitchFamily="34" charset="-122"/>
              </a:rPr>
              <a:t>makeBuffModule</a:t>
            </a:r>
            <a:r>
              <a:rPr lang="en-US" altLang="zh-CN" b="0" dirty="0" smtClean="0">
                <a:latin typeface="微软雅黑" pitchFamily="34" charset="-122"/>
                <a:ea typeface="微软雅黑" pitchFamily="34" charset="-122"/>
              </a:rPr>
              <a:t>(table)</a:t>
            </a:r>
          </a:p>
          <a:p>
            <a:pPr lvl="2" eaLnBrk="1" hangingPunct="1">
              <a:buNone/>
            </a:pPr>
            <a:r>
              <a:rPr lang="en-US" altLang="zh-CN" b="0" dirty="0" smtClean="0">
                <a:latin typeface="微软雅黑" pitchFamily="34" charset="-122"/>
                <a:ea typeface="微软雅黑" pitchFamily="34" charset="-122"/>
              </a:rPr>
              <a:t>	</a:t>
            </a:r>
            <a:r>
              <a:rPr lang="en-US" altLang="zh-CN" b="0" dirty="0" err="1" smtClean="0">
                <a:latin typeface="微软雅黑" pitchFamily="34" charset="-122"/>
                <a:ea typeface="微软雅黑" pitchFamily="34" charset="-122"/>
              </a:rPr>
              <a:t>table.Properties.buffInfo</a:t>
            </a:r>
            <a:r>
              <a:rPr lang="en-US" altLang="zh-CN" b="0" dirty="0" smtClean="0">
                <a:latin typeface="微软雅黑" pitchFamily="34" charset="-122"/>
                <a:ea typeface="微软雅黑" pitchFamily="34" charset="-122"/>
              </a:rPr>
              <a:t> = {…}</a:t>
            </a:r>
          </a:p>
          <a:p>
            <a:pPr lvl="2" eaLnBrk="1" hangingPunct="1">
              <a:buNone/>
            </a:pPr>
            <a:r>
              <a:rPr lang="en-US" altLang="zh-CN" b="0" dirty="0" smtClean="0">
                <a:latin typeface="微软雅黑" pitchFamily="34" charset="-122"/>
                <a:ea typeface="微软雅黑" pitchFamily="34" charset="-122"/>
              </a:rPr>
              <a:t>	 function </a:t>
            </a:r>
            <a:r>
              <a:rPr lang="en-US" altLang="zh-CN" b="0" dirty="0" err="1" smtClean="0">
                <a:latin typeface="微软雅黑" pitchFamily="34" charset="-122"/>
                <a:ea typeface="微软雅黑" pitchFamily="34" charset="-122"/>
              </a:rPr>
              <a:t>table:AddBuff</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add(</a:t>
            </a:r>
            <a:r>
              <a:rPr lang="en-US" altLang="zh-CN" b="0" dirty="0" err="1" smtClean="0">
                <a:latin typeface="微软雅黑" pitchFamily="34" charset="-122"/>
                <a:ea typeface="微软雅黑" pitchFamily="34" charset="-122"/>
              </a:rPr>
              <a:t>self,buffstring</a:t>
            </a:r>
            <a:r>
              <a:rPr lang="en-US" altLang="zh-CN" b="0" dirty="0" smtClean="0">
                <a:latin typeface="微软雅黑" pitchFamily="34" charset="-122"/>
                <a:ea typeface="微软雅黑" pitchFamily="34" charset="-122"/>
              </a:rPr>
              <a:t>)</a:t>
            </a:r>
          </a:p>
          <a:p>
            <a:pPr lvl="2" eaLnBrk="1" hangingPunct="1">
              <a:buNone/>
            </a:pPr>
            <a:r>
              <a:rPr lang="en-US" altLang="zh-CN" b="0" dirty="0" smtClean="0">
                <a:latin typeface="微软雅黑" pitchFamily="34" charset="-122"/>
                <a:ea typeface="微软雅黑" pitchFamily="34" charset="-122"/>
              </a:rPr>
              <a:t>		 …</a:t>
            </a:r>
          </a:p>
          <a:p>
            <a:pPr lvl="2" eaLnBrk="1" hangingPunct="1">
              <a:buNone/>
            </a:pPr>
            <a:r>
              <a:rPr lang="en-US" altLang="zh-CN" b="0" dirty="0" smtClean="0">
                <a:latin typeface="微软雅黑" pitchFamily="34" charset="-122"/>
                <a:ea typeface="微软雅黑" pitchFamily="34" charset="-122"/>
              </a:rPr>
              <a:t>	 end</a:t>
            </a:r>
          </a:p>
          <a:p>
            <a:pPr lvl="1" eaLnBrk="1" hangingPunct="1">
              <a:buNone/>
            </a:pPr>
            <a:r>
              <a:rPr lang="en-US" altLang="zh-CN" b="0" dirty="0" smtClean="0">
                <a:latin typeface="微软雅黑" pitchFamily="34" charset="-122"/>
                <a:ea typeface="微软雅黑" pitchFamily="34" charset="-122"/>
              </a:rPr>
              <a:t>	end;</a:t>
            </a:r>
          </a:p>
          <a:p>
            <a:pPr lvl="1" eaLnBrk="1" hangingPunct="1"/>
            <a:r>
              <a:rPr lang="en-US" altLang="zh-CN" b="0" dirty="0" err="1" smtClean="0">
                <a:latin typeface="微软雅黑" pitchFamily="34" charset="-122"/>
                <a:ea typeface="微软雅黑" pitchFamily="34" charset="-122"/>
              </a:rPr>
              <a:t>makeBuffModule</a:t>
            </a:r>
            <a:r>
              <a:rPr lang="en-US" altLang="zh-CN" b="0" dirty="0" smtClean="0">
                <a:latin typeface="微软雅黑" pitchFamily="34" charset="-122"/>
                <a:ea typeface="微软雅黑" pitchFamily="34" charset="-122"/>
              </a:rPr>
              <a:t>(A);</a:t>
            </a:r>
          </a:p>
          <a:p>
            <a:pPr lvl="1" eaLnBrk="1" hangingPunct="1">
              <a:buNone/>
            </a:pPr>
            <a:r>
              <a:rPr lang="en-US" altLang="zh-CN" b="0" dirty="0" smtClean="0">
                <a:latin typeface="微软雅黑" pitchFamily="34" charset="-122"/>
                <a:ea typeface="微软雅黑" pitchFamily="34" charset="-122"/>
              </a:rPr>
              <a:t>	A.lua</a:t>
            </a:r>
            <a:r>
              <a:rPr lang="zh-CN" altLang="en-US" b="0" dirty="0" smtClean="0">
                <a:latin typeface="微软雅黑" pitchFamily="34" charset="-122"/>
                <a:ea typeface="微软雅黑" pitchFamily="34" charset="-122"/>
              </a:rPr>
              <a:t>中调用，</a:t>
            </a:r>
            <a:r>
              <a:rPr lang="en-US" altLang="zh-CN" b="0" dirty="0" smtClean="0">
                <a:latin typeface="微软雅黑" pitchFamily="34" charset="-122"/>
                <a:ea typeface="微软雅黑" pitchFamily="34" charset="-122"/>
              </a:rPr>
              <a:t>A</a:t>
            </a:r>
            <a:r>
              <a:rPr lang="zh-CN" altLang="en-US" b="0" dirty="0" smtClean="0">
                <a:latin typeface="微软雅黑" pitchFamily="34" charset="-122"/>
                <a:ea typeface="微软雅黑" pitchFamily="34" charset="-122"/>
              </a:rPr>
              <a:t>就有了</a:t>
            </a:r>
            <a:r>
              <a:rPr lang="en-US" altLang="zh-CN" b="0" dirty="0" smtClean="0">
                <a:latin typeface="微软雅黑" pitchFamily="34" charset="-122"/>
                <a:ea typeface="微软雅黑" pitchFamily="34" charset="-122"/>
              </a:rPr>
              <a:t>buff</a:t>
            </a:r>
            <a:r>
              <a:rPr lang="zh-CN" altLang="en-US" b="0" dirty="0" smtClean="0">
                <a:latin typeface="微软雅黑" pitchFamily="34" charset="-122"/>
                <a:ea typeface="微软雅黑" pitchFamily="34" charset="-122"/>
              </a:rPr>
              <a:t>模块的属性和功能等</a:t>
            </a:r>
            <a:endParaRPr lang="en-US" altLang="zh-CN" b="0" dirty="0" smtClean="0">
              <a:latin typeface="微软雅黑" pitchFamily="34" charset="-122"/>
              <a:ea typeface="微软雅黑" pitchFamily="34" charset="-122"/>
            </a:endParaRPr>
          </a:p>
          <a:p>
            <a:pPr lvl="1" eaLnBrk="1" hangingPunct="1">
              <a:buNone/>
            </a:pPr>
            <a:r>
              <a:rPr lang="en-US" altLang="zh-CN" b="0" dirty="0" smtClean="0">
                <a:latin typeface="微软雅黑" pitchFamily="34" charset="-122"/>
                <a:ea typeface="微软雅黑" pitchFamily="34" charset="-122"/>
              </a:rPr>
              <a:t>	</a:t>
            </a:r>
            <a:r>
              <a:rPr lang="zh-CN" altLang="en-US" b="0" dirty="0" smtClean="0">
                <a:latin typeface="微软雅黑" pitchFamily="34" charset="-122"/>
                <a:ea typeface="微软雅黑" pitchFamily="34" charset="-122"/>
              </a:rPr>
              <a:t>调用完毕根据需要重载默认函数</a:t>
            </a:r>
            <a:endParaRPr lang="en-US" altLang="zh-CN" b="0" dirty="0" smtClean="0">
              <a:latin typeface="微软雅黑" pitchFamily="34" charset="-122"/>
              <a:ea typeface="微软雅黑" pitchFamily="34" charset="-122"/>
            </a:endParaRPr>
          </a:p>
          <a:p>
            <a:pPr lvl="1" eaLnBrk="1" hangingPunct="1"/>
            <a:endParaRPr lang="en-US" altLang="zh-CN" b="0" dirty="0" smtClean="0">
              <a:latin typeface="宋体" charset="-122"/>
            </a:endParaRPr>
          </a:p>
          <a:p>
            <a:endParaRPr lang="en-US" altLang="zh-CN" sz="1600" b="0" dirty="0" smtClean="0">
              <a:latin typeface="宋体" charset="-122"/>
            </a:endParaRPr>
          </a:p>
        </p:txBody>
      </p:sp>
      <p:sp>
        <p:nvSpPr>
          <p:cNvPr id="91" name="Rectangle 2"/>
          <p:cNvSpPr>
            <a:spLocks noGrp="1" noChangeArrowheads="1"/>
          </p:cNvSpPr>
          <p:nvPr>
            <p:ph type="title"/>
          </p:nvPr>
        </p:nvSpPr>
        <p:spPr>
          <a:xfrm>
            <a:off x="228600"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44196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bg1"/>
                </a:solidFill>
                <a:latin typeface="微软雅黑" pitchFamily="34" charset="-122"/>
                <a:ea typeface="微软雅黑" pitchFamily="34" charset="-122"/>
                <a:cs typeface="楷体"/>
              </a:rPr>
              <a:t>利用动态语言特性解决</a:t>
            </a:r>
            <a:r>
              <a:rPr lang="en-US" altLang="zh-CN" sz="1800" dirty="0" smtClean="0">
                <a:solidFill>
                  <a:schemeClr val="bg1"/>
                </a:solidFill>
                <a:latin typeface="微软雅黑" pitchFamily="34" charset="-122"/>
                <a:ea typeface="微软雅黑" pitchFamily="34" charset="-122"/>
                <a:cs typeface="楷体"/>
              </a:rPr>
              <a:t>LUA</a:t>
            </a:r>
            <a:r>
              <a:rPr lang="zh-CN" altLang="en-US" sz="1800" dirty="0" smtClean="0">
                <a:solidFill>
                  <a:schemeClr val="bg1"/>
                </a:solidFill>
                <a:latin typeface="微软雅黑" pitchFamily="34" charset="-122"/>
                <a:ea typeface="微软雅黑" pitchFamily="34" charset="-122"/>
                <a:cs typeface="楷体"/>
              </a:rPr>
              <a:t>配置代码冗余</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85800" y="1219200"/>
            <a:ext cx="8229600" cy="4876800"/>
          </a:xfrm>
        </p:spPr>
        <p:txBody>
          <a:bodyPr/>
          <a:lstStyle/>
          <a:p>
            <a:pPr eaLnBrk="1" hangingPunct="1"/>
            <a:r>
              <a:rPr lang="zh-CN" altLang="en-US" dirty="0" smtClean="0">
                <a:latin typeface="微软雅黑" pitchFamily="34" charset="-122"/>
                <a:ea typeface="微软雅黑" pitchFamily="34" charset="-122"/>
              </a:rPr>
              <a:t> 充分</a:t>
            </a:r>
            <a:r>
              <a:rPr lang="zh-CN" altLang="en-US" dirty="0" smtClean="0">
                <a:latin typeface="微软雅黑" pitchFamily="34" charset="-122"/>
                <a:ea typeface="微软雅黑" pitchFamily="34" charset="-122"/>
              </a:rPr>
              <a:t>利用</a:t>
            </a:r>
            <a:r>
              <a:rPr lang="en-US" altLang="zh-CN" dirty="0" smtClean="0">
                <a:latin typeface="微软雅黑" pitchFamily="34" charset="-122"/>
                <a:ea typeface="微软雅黑" pitchFamily="34" charset="-122"/>
              </a:rPr>
              <a:t>LUA</a:t>
            </a:r>
          </a:p>
          <a:p>
            <a:pPr eaLnBrk="1" hangingPunct="1"/>
            <a:endParaRPr lang="en-US" altLang="zh-CN" b="0" dirty="0" smtClean="0">
              <a:latin typeface="微软雅黑" pitchFamily="34" charset="-122"/>
              <a:ea typeface="微软雅黑" pitchFamily="34" charset="-122"/>
            </a:endParaRPr>
          </a:p>
          <a:p>
            <a:pPr lvl="1" eaLnBrk="1" hangingPunct="1">
              <a:buNone/>
            </a:pPr>
            <a:endParaRPr lang="en-US" altLang="zh-CN" b="0" dirty="0" smtClean="0">
              <a:latin typeface="宋体" charset="-122"/>
            </a:endParaRPr>
          </a:p>
          <a:p>
            <a:endParaRPr lang="en-US" altLang="zh-CN" sz="1600" b="0" dirty="0" smtClean="0">
              <a:latin typeface="宋体" charset="-122"/>
            </a:endParaRPr>
          </a:p>
        </p:txBody>
      </p:sp>
      <p:sp>
        <p:nvSpPr>
          <p:cNvPr id="91" name="Rectangle 2"/>
          <p:cNvSpPr>
            <a:spLocks noGrp="1" noChangeArrowheads="1"/>
          </p:cNvSpPr>
          <p:nvPr>
            <p:ph type="title"/>
          </p:nvPr>
        </p:nvSpPr>
        <p:spPr>
          <a:xfrm>
            <a:off x="228600" y="76200"/>
            <a:ext cx="6011862" cy="838200"/>
          </a:xfrm>
        </p:spPr>
        <p:txBody>
          <a:bodyPr/>
          <a:lstStyle/>
          <a:p>
            <a:pPr eaLnBrk="1" hangingPunct="1"/>
            <a:r>
              <a:rPr lang="zh-CN" altLang="en-US" dirty="0" smtClean="0">
                <a:latin typeface="微软雅黑" pitchFamily="34" charset="-122"/>
                <a:ea typeface="微软雅黑" pitchFamily="34" charset="-122"/>
              </a:rPr>
              <a:t>场景物件系统</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灵活的组件模式</a:t>
            </a:r>
            <a:endParaRPr lang="zh-CN" altLang="en-US" dirty="0" smtClean="0">
              <a:latin typeface="微软雅黑" pitchFamily="34" charset="-122"/>
              <a:ea typeface="微软雅黑" pitchFamily="34" charset="-122"/>
            </a:endParaRPr>
          </a:p>
        </p:txBody>
      </p:sp>
      <p:sp>
        <p:nvSpPr>
          <p:cNvPr id="4" name="圆角矩形 3"/>
          <p:cNvSpPr/>
          <p:nvPr/>
        </p:nvSpPr>
        <p:spPr bwMode="auto">
          <a:xfrm>
            <a:off x="1066800" y="1265364"/>
            <a:ext cx="2667000" cy="411036"/>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rPr>
              <a:t>各种重用度很高的组件</a:t>
            </a:r>
            <a:endParaRPr kumimoji="0" lang="zh-CN" altLang="en-US" sz="1800" b="1" i="0" u="none" strike="noStrike" cap="none" normalizeH="0" baseline="0" dirty="0" smtClean="0">
              <a:ln>
                <a:noFill/>
              </a:ln>
              <a:solidFill>
                <a:schemeClr val="bg1"/>
              </a:solidFill>
              <a:effectLst/>
              <a:latin typeface="微软雅黑" pitchFamily="34" charset="-122"/>
              <a:ea typeface="微软雅黑" pitchFamily="34" charset="-122"/>
              <a:cs typeface="楷体"/>
            </a:endParaRPr>
          </a:p>
        </p:txBody>
      </p:sp>
      <p:sp>
        <p:nvSpPr>
          <p:cNvPr id="5" name="圆角矩形 4"/>
          <p:cNvSpPr/>
          <p:nvPr/>
        </p:nvSpPr>
        <p:spPr bwMode="auto">
          <a:xfrm>
            <a:off x="1371600" y="2514600"/>
            <a:ext cx="18288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受击代理体</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6" name="圆角矩形 5"/>
          <p:cNvSpPr/>
          <p:nvPr/>
        </p:nvSpPr>
        <p:spPr bwMode="auto">
          <a:xfrm>
            <a:off x="3657600" y="2057400"/>
            <a:ext cx="15240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可破坏物</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7" name="圆角矩形 6"/>
          <p:cNvSpPr/>
          <p:nvPr/>
        </p:nvSpPr>
        <p:spPr bwMode="auto">
          <a:xfrm>
            <a:off x="6019800" y="2839609"/>
            <a:ext cx="17526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微软雅黑" pitchFamily="34" charset="-122"/>
                <a:ea typeface="微软雅黑" pitchFamily="34" charset="-122"/>
                <a:cs typeface="楷体"/>
              </a:rPr>
              <a:t>Buff Area</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8" name="圆角矩形 7"/>
          <p:cNvSpPr/>
          <p:nvPr/>
        </p:nvSpPr>
        <p:spPr bwMode="auto">
          <a:xfrm>
            <a:off x="2895600" y="3449209"/>
            <a:ext cx="21336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持续攻击效果</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9" name="圆角矩形 8"/>
          <p:cNvSpPr/>
          <p:nvPr/>
        </p:nvSpPr>
        <p:spPr bwMode="auto">
          <a:xfrm>
            <a:off x="1143000" y="4516009"/>
            <a:ext cx="9144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2400" dirty="0" smtClean="0">
                <a:latin typeface="微软雅黑" pitchFamily="34" charset="-122"/>
                <a:ea typeface="微软雅黑" pitchFamily="34" charset="-122"/>
                <a:cs typeface="楷体"/>
              </a:rPr>
              <a:t>植被</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0" name="圆角矩形 9"/>
          <p:cNvSpPr/>
          <p:nvPr/>
        </p:nvSpPr>
        <p:spPr bwMode="auto">
          <a:xfrm>
            <a:off x="5029200" y="4211209"/>
            <a:ext cx="15240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动画播放</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
        <p:nvSpPr>
          <p:cNvPr id="11" name="圆角矩形 10"/>
          <p:cNvSpPr/>
          <p:nvPr/>
        </p:nvSpPr>
        <p:spPr bwMode="auto">
          <a:xfrm>
            <a:off x="3200400" y="5201809"/>
            <a:ext cx="1295400" cy="513191"/>
          </a:xfrm>
          <a:prstGeom prst="roundRect">
            <a:avLst/>
          </a:prstGeom>
          <a:solidFill>
            <a:srgbClr val="00B0F0"/>
          </a:solidFill>
          <a:ln w="9525" cap="flat" cmpd="sng" algn="ctr">
            <a:noFill/>
            <a:prstDash val="solid"/>
            <a:round/>
            <a:headEnd type="none" w="med" len="med"/>
            <a:tailEnd type="none" w="med" len="med"/>
          </a:ln>
          <a:effectLst>
            <a:outerShdw dist="53882" dir="2700000" algn="ctr" rotWithShape="0">
              <a:srgbClr val="969696"/>
            </a:outerShdw>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rPr>
              <a:t>可燃物</a:t>
            </a: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楷体"/>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006_03_09_Tencent_QQ.COM_Template">
  <a:themeElements>
    <a:clrScheme name="2006_03_09_Tencent_QQ.COM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006_03_09_Tencent_QQ.COM_Templat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53882" dir="2700000" algn="ctr" rotWithShape="0">
            <a:srgbClr val="969696"/>
          </a:outerShdw>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600" b="1" i="0" u="none" strike="noStrike" cap="none" normalizeH="0" baseline="0" smtClean="0">
            <a:ln>
              <a:noFill/>
            </a:ln>
            <a:solidFill>
              <a:schemeClr val="tx1"/>
            </a:solidFill>
            <a:effectLst/>
            <a:latin typeface="楷体"/>
            <a:ea typeface="楷体"/>
            <a:cs typeface="楷体"/>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53882" dir="2700000" algn="ctr" rotWithShape="0">
            <a:srgbClr val="969696"/>
          </a:outerShdw>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600" b="1" i="0" u="none" strike="noStrike" cap="none" normalizeH="0" baseline="0" smtClean="0">
            <a:ln>
              <a:noFill/>
            </a:ln>
            <a:solidFill>
              <a:schemeClr val="tx1"/>
            </a:solidFill>
            <a:effectLst/>
            <a:latin typeface="楷体"/>
            <a:ea typeface="楷体"/>
            <a:cs typeface="楷体"/>
          </a:defRPr>
        </a:defPPr>
      </a:lstStyle>
    </a:lnDef>
  </a:objectDefaults>
  <a:extraClrSchemeLst>
    <a:extraClrScheme>
      <a:clrScheme name="2006_03_09_Tencent_QQ.COM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6_03_09_Tencent_QQ.COM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6_03_09_Tencent_QQ.COM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6_03_09_Tencent_QQ.COM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6_03_09_Tencent_QQ.COM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6_03_09_Tencent_QQ.COM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6_03_09_Tencent_QQ.COM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15472</TotalTime>
  <Pages>0</Pages>
  <Words>2570</Words>
  <Characters>0</Characters>
  <Application>Microsoft Office PowerPoint</Application>
  <DocSecurity>0</DocSecurity>
  <PresentationFormat>全屏显示(4:3)</PresentationFormat>
  <Lines>0</Lines>
  <Paragraphs>369</Paragraphs>
  <Slides>40</Slides>
  <Notes>40</Notes>
  <HiddenSlides>0</HiddenSlides>
  <MMClips>0</MMClips>
  <ScaleCrop>false</ScaleCrop>
  <HeadingPairs>
    <vt:vector size="4" baseType="variant">
      <vt:variant>
        <vt:lpstr>主题</vt:lpstr>
      </vt:variant>
      <vt:variant>
        <vt:i4>1</vt:i4>
      </vt:variant>
      <vt:variant>
        <vt:lpstr>幻灯片标题</vt:lpstr>
      </vt:variant>
      <vt:variant>
        <vt:i4>40</vt:i4>
      </vt:variant>
    </vt:vector>
  </HeadingPairs>
  <TitlesOfParts>
    <vt:vector size="41" baseType="lpstr">
      <vt:lpstr>2006_03_09_Tencent_QQ.COM_Template</vt:lpstr>
      <vt:lpstr>软件开发类_客户端前台通道面试陈述 </vt:lpstr>
      <vt:lpstr>个人经历概述</vt:lpstr>
      <vt:lpstr>场景物件系统</vt:lpstr>
      <vt:lpstr>场景物件系统-灵活的组件模式</vt:lpstr>
      <vt:lpstr>场景物件系统-灵活的组件模式</vt:lpstr>
      <vt:lpstr>场景物件系统-灵活的组件模式</vt:lpstr>
      <vt:lpstr>场景物件系统-灵活的组件模式</vt:lpstr>
      <vt:lpstr>场景物件系统-灵活的组件模式</vt:lpstr>
      <vt:lpstr>场景物件系统-灵活的组件模式</vt:lpstr>
      <vt:lpstr>场景物件系统-BT功能集成</vt:lpstr>
      <vt:lpstr>场景物件系统-BT功能集成</vt:lpstr>
      <vt:lpstr>场景物件系统-模块交互</vt:lpstr>
      <vt:lpstr>场景物件系统-同步方案</vt:lpstr>
      <vt:lpstr>场景物件系统-同步方案</vt:lpstr>
      <vt:lpstr>场景物件系统-同步方案</vt:lpstr>
      <vt:lpstr>场景物件系统-制作流程改进</vt:lpstr>
      <vt:lpstr>场景物件系统-制作流程改进</vt:lpstr>
      <vt:lpstr>场景物件系统-制作流程改进</vt:lpstr>
      <vt:lpstr>场景物件系统-表现力强化</vt:lpstr>
      <vt:lpstr>场景物件系统-水的控制示例</vt:lpstr>
      <vt:lpstr>场景物件系统-水的控制示例</vt:lpstr>
      <vt:lpstr>场景物件系统-水的绑定方案</vt:lpstr>
      <vt:lpstr>场景物件系统-水的绑定方案</vt:lpstr>
      <vt:lpstr>场景物件系统-水的绑定方案</vt:lpstr>
      <vt:lpstr>场景物件系统-水的绑定方案</vt:lpstr>
      <vt:lpstr>场景物件系统-兼容植被功能</vt:lpstr>
      <vt:lpstr>场景物件系统-兼容植被功能</vt:lpstr>
      <vt:lpstr>场景物件系统-兼容植被功能</vt:lpstr>
      <vt:lpstr>场景物件系统-兼容植被功能</vt:lpstr>
      <vt:lpstr>场景物件系统-兼容植被功能</vt:lpstr>
      <vt:lpstr>场景物件系统-兼容植被功能</vt:lpstr>
      <vt:lpstr>场景物件系统-水和植被功能优化</vt:lpstr>
      <vt:lpstr>场景物件系统-水和植被功能优化</vt:lpstr>
      <vt:lpstr>怪物特殊玩法-动态逻辑生成</vt:lpstr>
      <vt:lpstr>怪物特殊玩法-特殊移动</vt:lpstr>
      <vt:lpstr>怪物特殊玩法-特殊移动</vt:lpstr>
      <vt:lpstr>专业领域专长和不足（结合通道能力标准）</vt:lpstr>
      <vt:lpstr>专业领域专长和不足（结合通道能力标准）</vt:lpstr>
      <vt:lpstr>专业领域专长和不足（结合通道能力标准）</vt:lpstr>
      <vt:lpstr>专业领域专长和不足（结合通道能力标准）</vt:lpstr>
    </vt:vector>
  </TitlesOfParts>
  <Company>TENCENT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腾讯网母品牌统一文档模版</dc:title>
  <dc:creator>Administrator</dc:creator>
  <cp:lastModifiedBy>MC SYSTEM</cp:lastModifiedBy>
  <cp:revision>1053</cp:revision>
  <cp:lastPrinted>1899-12-30T00:00:00Z</cp:lastPrinted>
  <dcterms:created xsi:type="dcterms:W3CDTF">2006-03-09T11:35:13Z</dcterms:created>
  <dcterms:modified xsi:type="dcterms:W3CDTF">2014-08-31T18:21:53Z</dcterms:modified>
</cp:coreProperties>
</file>